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2"/>
  </p:notesMasterIdLst>
  <p:sldIdLst>
    <p:sldId id="270" r:id="rId2"/>
    <p:sldId id="271" r:id="rId3"/>
    <p:sldId id="276" r:id="rId4"/>
    <p:sldId id="290" r:id="rId5"/>
    <p:sldId id="299" r:id="rId6"/>
    <p:sldId id="291" r:id="rId7"/>
    <p:sldId id="292" r:id="rId8"/>
    <p:sldId id="295" r:id="rId9"/>
    <p:sldId id="300" r:id="rId10"/>
    <p:sldId id="294" r:id="rId11"/>
    <p:sldId id="302" r:id="rId12"/>
    <p:sldId id="275" r:id="rId13"/>
    <p:sldId id="272" r:id="rId14"/>
    <p:sldId id="286" r:id="rId15"/>
    <p:sldId id="283" r:id="rId16"/>
    <p:sldId id="303" r:id="rId17"/>
    <p:sldId id="306" r:id="rId18"/>
    <p:sldId id="307" r:id="rId19"/>
    <p:sldId id="304" r:id="rId20"/>
    <p:sldId id="30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rgio Rambelli (ICONSULTING)" initials="GR(" lastIdx="1" clrIdx="0">
    <p:extLst>
      <p:ext uri="{19B8F6BF-5375-455C-9EA6-DF929625EA0E}">
        <p15:presenceInfo xmlns:p15="http://schemas.microsoft.com/office/powerpoint/2012/main" userId="S::g.rambelli@iconsulting.biz::8e0de446-e1d0-4f19-a381-1eef883ec5aa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AF00"/>
    <a:srgbClr val="D9F21C"/>
    <a:srgbClr val="34A853"/>
    <a:srgbClr val="EA43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921" autoAdjust="0"/>
  </p:normalViewPr>
  <p:slideViewPr>
    <p:cSldViewPr snapToGrid="0">
      <p:cViewPr varScale="1">
        <p:scale>
          <a:sx n="69" d="100"/>
          <a:sy n="69" d="100"/>
        </p:scale>
        <p:origin x="57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E1AC66-5D1B-4208-8780-FA4A93E82014}" type="datetimeFigureOut">
              <a:rPr lang="it-IT" smtClean="0"/>
              <a:t>29/01/2021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A5ED8E-73E2-4D83-99ED-F53F58F31CE2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3659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A5ED8E-73E2-4D83-99ED-F53F58F31CE2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5885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3C30E-BFDD-49B7-B80F-AC57E517CFA8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599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EE746-B2C9-4C94-905D-F662F458F873}" type="datetime1">
              <a:rPr lang="it-IT" smtClean="0"/>
              <a:t>29/01/2021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2456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215C-2425-4DC5-8BAF-AF93C833E702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83252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3A79F-D4BC-4F67-B086-86E804E909A3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5466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598198-7E2F-431F-A3DC-5DCA56992D4C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3214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3F6E1-51FC-41E6-B701-E76F103A58F6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04993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it-IT"/>
              <a:t>Fare clic per modificare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D177C-826D-42F8-8E24-578E662C2695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21526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209AF-099A-4534-A5CB-C8E42ED9E5EA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82085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5535-F04D-4E0E-9AAD-EE70216D57E8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27375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>
            <a:lvl1pPr>
              <a:buClr>
                <a:schemeClr val="accent1">
                  <a:lumMod val="75000"/>
                </a:schemeClr>
              </a:buClr>
              <a:defRPr/>
            </a:lvl1pPr>
            <a:lvl2pPr>
              <a:buClr>
                <a:schemeClr val="accent1">
                  <a:lumMod val="75000"/>
                </a:schemeClr>
              </a:buClr>
              <a:defRPr/>
            </a:lvl2pPr>
            <a:lvl3pPr>
              <a:buClr>
                <a:schemeClr val="accent1">
                  <a:lumMod val="75000"/>
                </a:schemeClr>
              </a:buClr>
              <a:defRPr/>
            </a:lvl3pPr>
            <a:lvl4pPr>
              <a:buClr>
                <a:schemeClr val="accent1">
                  <a:lumMod val="75000"/>
                </a:schemeClr>
              </a:buClr>
              <a:defRPr/>
            </a:lvl4pPr>
            <a:lvl5pPr>
              <a:buClr>
                <a:schemeClr val="accent1">
                  <a:lumMod val="75000"/>
                </a:schemeClr>
              </a:buClr>
              <a:defRPr/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1B05E-F90E-403A-913B-09C88D79030C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97102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41E8D-3CBC-41CF-88A9-56B4600DC097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5156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8317E-285B-4525-8007-7887CD1204A0}" type="datetime1">
              <a:rPr lang="it-IT" smtClean="0"/>
              <a:t>29/01/2021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0847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buClr>
                <a:schemeClr val="accent1">
                  <a:lumMod val="75000"/>
                </a:schemeClr>
              </a:buClr>
              <a:defRPr sz="1800"/>
            </a:lvl1pPr>
            <a:lvl2pPr>
              <a:buClr>
                <a:schemeClr val="accent1">
                  <a:lumMod val="75000"/>
                </a:schemeClr>
              </a:buClr>
              <a:defRPr sz="1600"/>
            </a:lvl2pPr>
            <a:lvl3pPr>
              <a:buClr>
                <a:schemeClr val="accent1">
                  <a:lumMod val="75000"/>
                </a:schemeClr>
              </a:buClr>
              <a:defRPr sz="1400"/>
            </a:lvl3pPr>
            <a:lvl4pPr>
              <a:buClr>
                <a:schemeClr val="accent1">
                  <a:lumMod val="75000"/>
                </a:schemeClr>
              </a:buClr>
              <a:defRPr sz="1200"/>
            </a:lvl4pPr>
            <a:lvl5pPr>
              <a:buClr>
                <a:schemeClr val="accent1">
                  <a:lumMod val="75000"/>
                </a:schemeClr>
              </a:buCl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1AED5-1453-4FB5-B7BC-7DD59B98E7AD}" type="datetime1">
              <a:rPr lang="it-IT" smtClean="0"/>
              <a:t>29/01/2021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8514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EEE6-D958-4819-AFC1-14893461782B}" type="datetime1">
              <a:rPr lang="it-IT" smtClean="0"/>
              <a:t>29/01/2021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4553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CD722-F9E7-4934-B027-B217397C58E4}" type="datetime1">
              <a:rPr lang="it-IT" smtClean="0"/>
              <a:t>29/01/2021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27507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CFB16-D65D-4484-BEC4-936A68549A5D}" type="datetime1">
              <a:rPr lang="it-IT" smtClean="0"/>
              <a:t>29/01/2021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248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92399-5E72-40E3-A8EA-4FCB6360A229}" type="datetime1">
              <a:rPr lang="it-IT" smtClean="0"/>
              <a:t>29/01/2021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88712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CD9E8B5-EFC8-4D98-877A-C341E9976334}" type="datetime1">
              <a:rPr lang="it-IT" smtClean="0"/>
              <a:t>29/01/2021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42267B6-CD57-482D-8510-E405FC885D6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08512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  <p:sldLayoutId id="2147483900" r:id="rId12"/>
    <p:sldLayoutId id="2147483901" r:id="rId13"/>
    <p:sldLayoutId id="2147483902" r:id="rId14"/>
    <p:sldLayoutId id="2147483903" r:id="rId15"/>
    <p:sldLayoutId id="2147483904" r:id="rId16"/>
    <p:sldLayoutId id="2147483905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8.gif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carla.zotti@regione.emilia-romagna.it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101E75C-7870-4EF1-9A0E-AC165FC2C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396" y="2240280"/>
            <a:ext cx="10906008" cy="4251959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3200" b="1" cap="all" dirty="0"/>
              <a:t>ACCORDO  DI  COLLABORAZIONE  TRA </a:t>
            </a:r>
            <a:br>
              <a:rPr lang="en-US" b="1" cap="all" dirty="0"/>
            </a:br>
            <a:br>
              <a:rPr lang="en-US" b="1" cap="all" dirty="0"/>
            </a:br>
            <a:r>
              <a:rPr lang="en-US" b="1" cap="all" dirty="0"/>
              <a:t>Corecom Emilia-Romagna  </a:t>
            </a:r>
            <a:br>
              <a:rPr lang="en-US" b="1" cap="all" dirty="0"/>
            </a:br>
            <a:r>
              <a:rPr lang="en-US" b="1" cap="all" dirty="0"/>
              <a:t>e  UPI  Emilia-Romagna</a:t>
            </a:r>
            <a:br>
              <a:rPr lang="en-US" b="1" cap="all" dirty="0"/>
            </a:br>
            <a:br>
              <a:rPr lang="en-US" b="1" cap="all" dirty="0"/>
            </a:br>
            <a:r>
              <a:rPr lang="en-US" b="1" cap="all" dirty="0"/>
              <a:t>per  la  diffusione  di  postazioni  conciliaweb</a:t>
            </a:r>
            <a:endParaRPr lang="en-US" cap="all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3875CDB-B81C-4AA7-97ED-DBE5417A8A9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555" t="78951" r="51655" b="11971"/>
          <a:stretch/>
        </p:blipFill>
        <p:spPr>
          <a:xfrm>
            <a:off x="1872637" y="365761"/>
            <a:ext cx="5772006" cy="1352550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9915EC6E-006C-4F06-85FE-3F421C0234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1327" y="365761"/>
            <a:ext cx="1476375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976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0E7A0C6-9EC2-4A4B-A207-7E2124250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9800" y="2070101"/>
            <a:ext cx="9293227" cy="3048000"/>
          </a:xfrm>
        </p:spPr>
        <p:txBody>
          <a:bodyPr>
            <a:normAutofit fontScale="90000"/>
          </a:bodyPr>
          <a:lstStyle/>
          <a:p>
            <a:pPr algn="l"/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dirty="0"/>
              <a:t>È un </a:t>
            </a:r>
            <a:r>
              <a:rPr lang="it-IT" b="1" dirty="0"/>
              <a:t>intervento d’urgenza </a:t>
            </a:r>
            <a:r>
              <a:rPr lang="it-IT" dirty="0"/>
              <a:t>che viene richiesto al Corecom quando un utente subisce una sospensione e/o interruzione arbitraria del servizio</a:t>
            </a:r>
            <a:br>
              <a:rPr lang="it-IT" dirty="0"/>
            </a:br>
            <a:br>
              <a:rPr lang="it-IT" dirty="0"/>
            </a:b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02694B15-E7F5-4E68-A6B8-24DB674CA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4198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8734EE6-0173-475C-97C5-EDAF375B2B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19417" y="506027"/>
            <a:ext cx="9283609" cy="6072325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it-IT" sz="4600" dirty="0"/>
              <a:t>In questi casi, l’utente deve presentare o la domanda di Conciliazione o la richiesta di Definizione assieme alla richiesta di un provvedimento temporaneo che garantisca di poter continuare ad utilizzare il servizio di TLC.</a:t>
            </a:r>
          </a:p>
          <a:p>
            <a:pPr algn="l"/>
            <a:endParaRPr lang="it-IT" sz="4600" dirty="0"/>
          </a:p>
          <a:p>
            <a:pPr algn="l"/>
            <a:r>
              <a:rPr lang="it-IT" sz="4600" dirty="0"/>
              <a:t>Entro 10 giorni dalla presentazione del GU5, il Corecom adotterà un provvedimento temporaneo per il ripristino del servizio, oppure rigetterà la richiesta, dandone comunicazione sia all’utente che alla compagnia TLC.</a:t>
            </a:r>
          </a:p>
          <a:p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24BEFC9-9034-4C3B-8503-9F868ED05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31888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A839F467-8299-446C-A97F-D9CA81439C31}"/>
              </a:ext>
            </a:extLst>
          </p:cNvPr>
          <p:cNvSpPr/>
          <p:nvPr/>
        </p:nvSpPr>
        <p:spPr>
          <a:xfrm>
            <a:off x="1544320" y="476918"/>
            <a:ext cx="98908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</a:t>
            </a:r>
            <a:r>
              <a:rPr lang="it-IT" sz="2400" b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corecom</a:t>
            </a:r>
            <a:r>
              <a:rPr lang="it-IT" sz="2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del tutto </a:t>
            </a:r>
            <a:r>
              <a:rPr lang="it-IT" sz="2400" b="1" u="sng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gratuitamente</a:t>
            </a:r>
            <a:r>
              <a:rPr lang="it-IT" sz="2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ha favorito la conclusione di accordi in conciliazione o ha adottato delibere di definizione che hanno consentito agli utenti il riconoscimento di indennizzi o il rimborso di costi indebitamente versati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DF39DB43-54CC-4A0C-898D-6EE5C2257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833" y="6492875"/>
            <a:ext cx="551167" cy="365125"/>
          </a:xfrm>
        </p:spPr>
        <p:txBody>
          <a:bodyPr/>
          <a:lstStyle/>
          <a:p>
            <a:fld id="{042267B6-CD57-482D-8510-E405FC885D61}" type="slidenum">
              <a:rPr lang="it-IT" b="1" smtClean="0"/>
              <a:t>12</a:t>
            </a:fld>
            <a:endParaRPr lang="it-IT" b="1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C0AF69BC-0614-48EC-88C8-D5FF370598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724983"/>
              </p:ext>
            </p:extLst>
          </p:nvPr>
        </p:nvGraphicFramePr>
        <p:xfrm>
          <a:off x="1887107" y="2660470"/>
          <a:ext cx="8903398" cy="2878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7780">
                  <a:extLst>
                    <a:ext uri="{9D8B030D-6E8A-4147-A177-3AD203B41FA5}">
                      <a16:colId xmlns:a16="http://schemas.microsoft.com/office/drawing/2014/main" val="566289187"/>
                    </a:ext>
                  </a:extLst>
                </a:gridCol>
                <a:gridCol w="4515618">
                  <a:extLst>
                    <a:ext uri="{9D8B030D-6E8A-4147-A177-3AD203B41FA5}">
                      <a16:colId xmlns:a16="http://schemas.microsoft.com/office/drawing/2014/main" val="1048443073"/>
                    </a:ext>
                  </a:extLst>
                </a:gridCol>
              </a:tblGrid>
              <a:tr h="1007298">
                <a:tc gridSpan="2">
                  <a:txBody>
                    <a:bodyPr/>
                    <a:lstStyle/>
                    <a:p>
                      <a:pPr algn="ctr"/>
                      <a:r>
                        <a:rPr lang="it-IT" sz="2800" dirty="0"/>
                        <a:t>CONCILIAZIONI E DEFINIZIONI – </a:t>
                      </a:r>
                      <a:r>
                        <a:rPr lang="it-IT" sz="2800"/>
                        <a:t>ANNO 2020</a:t>
                      </a:r>
                      <a:endParaRPr lang="it-IT" sz="2800" dirty="0"/>
                    </a:p>
                    <a:p>
                      <a:pPr algn="ctr"/>
                      <a:r>
                        <a:rPr lang="it-IT" sz="2800" dirty="0"/>
                        <a:t>SOMME RICONOSCIUTE AGLI UTENTI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9301524"/>
                  </a:ext>
                </a:extLst>
              </a:tr>
              <a:tr h="623776">
                <a:tc>
                  <a:txBody>
                    <a:bodyPr/>
                    <a:lstStyle/>
                    <a:p>
                      <a:r>
                        <a:rPr lang="it-IT" sz="2400" dirty="0"/>
                        <a:t>CONCILIAZIONI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400" b="0" dirty="0"/>
                        <a:t>€ 1.648.699,55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400914"/>
                  </a:ext>
                </a:extLst>
              </a:tr>
              <a:tr h="623776">
                <a:tc>
                  <a:txBody>
                    <a:bodyPr/>
                    <a:lstStyle/>
                    <a:p>
                      <a:r>
                        <a:rPr lang="it-IT" sz="2400" dirty="0"/>
                        <a:t>DEFINIZIONI / ATTI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400" dirty="0"/>
                        <a:t>€ 444.841,26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8241251"/>
                  </a:ext>
                </a:extLst>
              </a:tr>
              <a:tr h="623776">
                <a:tc>
                  <a:txBody>
                    <a:bodyPr/>
                    <a:lstStyle/>
                    <a:p>
                      <a:r>
                        <a:rPr lang="it-IT" sz="2800" b="1" dirty="0"/>
                        <a:t>TOTALE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sz="2800" b="1" dirty="0"/>
                        <a:t>€ 2.093.540,81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5868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49791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B6524005-A00C-41E0-A1BA-D83DB8BEB26D}"/>
              </a:ext>
            </a:extLst>
          </p:cNvPr>
          <p:cNvSpPr/>
          <p:nvPr/>
        </p:nvSpPr>
        <p:spPr>
          <a:xfrm>
            <a:off x="1516144" y="4135"/>
            <a:ext cx="10509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Dal 23 luglio 2018 </a:t>
            </a:r>
            <a:r>
              <a:rPr lang="it-IT" sz="2000" b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l’agcom</a:t>
            </a:r>
            <a:r>
              <a:rPr lang="it-IT" sz="20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ha messo a disposizione dei corecom una piattaforma informatica, conciliaweb, per la gestione interamente informatizzata DI conciliazioni, definizioni e procedimenti di urgenza (GU5)</a:t>
            </a:r>
          </a:p>
        </p:txBody>
      </p:sp>
      <p:sp>
        <p:nvSpPr>
          <p:cNvPr id="6" name="Segnaposto testo 2">
            <a:extLst>
              <a:ext uri="{FF2B5EF4-FFF2-40B4-BE49-F238E27FC236}">
                <a16:creationId xmlns:a16="http://schemas.microsoft.com/office/drawing/2014/main" id="{D1B7923C-EF84-4D47-BC12-45F973257930}"/>
              </a:ext>
            </a:extLst>
          </p:cNvPr>
          <p:cNvSpPr>
            <a:spLocks noGrp="1"/>
          </p:cNvSpPr>
          <p:nvPr/>
        </p:nvSpPr>
        <p:spPr>
          <a:xfrm>
            <a:off x="7608666" y="1387767"/>
            <a:ext cx="4710720" cy="8022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i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compilazione delle istanze (conciliazioni, definizioni, gu5)  AVVIENE IN MODALITA’ TELEMATICA </a:t>
            </a:r>
          </a:p>
          <a:p>
            <a:endParaRPr lang="it-IT" sz="1400" b="1" i="1" cap="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88040EB1-BC29-4179-9F63-FE3B84A76E2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967" t="9524" r="33654" b="29155"/>
          <a:stretch/>
        </p:blipFill>
        <p:spPr>
          <a:xfrm>
            <a:off x="7608666" y="2189746"/>
            <a:ext cx="4583334" cy="457288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60C12298-799E-4FCF-BA18-B4D291B767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324" y="2780677"/>
            <a:ext cx="4583334" cy="3564216"/>
          </a:xfrm>
          <a:prstGeom prst="rect">
            <a:avLst/>
          </a:prstGeom>
        </p:spPr>
      </p:pic>
      <p:sp>
        <p:nvSpPr>
          <p:cNvPr id="9" name="Segnaposto testo 2">
            <a:extLst>
              <a:ext uri="{FF2B5EF4-FFF2-40B4-BE49-F238E27FC236}">
                <a16:creationId xmlns:a16="http://schemas.microsoft.com/office/drawing/2014/main" id="{4AE01436-2500-44D1-AC20-EE397EE55A96}"/>
              </a:ext>
            </a:extLst>
          </p:cNvPr>
          <p:cNvSpPr>
            <a:spLocks noGrp="1"/>
          </p:cNvSpPr>
          <p:nvPr/>
        </p:nvSpPr>
        <p:spPr>
          <a:xfrm>
            <a:off x="2442645" y="1996651"/>
            <a:ext cx="3262345" cy="5909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i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  udienza di conciliazione avviene in videoconferenza mediante delle VIRTUAL ROOM</a:t>
            </a:r>
          </a:p>
        </p:txBody>
      </p:sp>
      <p:sp>
        <p:nvSpPr>
          <p:cNvPr id="3" name="Segnaposto numero diapositiva 2">
            <a:extLst>
              <a:ext uri="{FF2B5EF4-FFF2-40B4-BE49-F238E27FC236}">
                <a16:creationId xmlns:a16="http://schemas.microsoft.com/office/drawing/2014/main" id="{44192D46-52BD-4194-9247-4AB10B5EC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833" y="6492875"/>
            <a:ext cx="551167" cy="365125"/>
          </a:xfrm>
        </p:spPr>
        <p:txBody>
          <a:bodyPr/>
          <a:lstStyle/>
          <a:p>
            <a:fld id="{042267B6-CD57-482D-8510-E405FC885D61}" type="slidenum">
              <a:rPr lang="it-IT" b="1" smtClean="0"/>
              <a:t>13</a:t>
            </a:fld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08490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1B82649-C0E4-4946-8281-6690DE5B98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43050" y="308609"/>
            <a:ext cx="9810750" cy="5348421"/>
          </a:xfrm>
        </p:spPr>
        <p:txBody>
          <a:bodyPr>
            <a:normAutofit/>
          </a:bodyPr>
          <a:lstStyle/>
          <a:p>
            <a:pPr algn="ctr"/>
            <a:r>
              <a:rPr lang="it-IT" sz="32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Protocollo</a:t>
            </a:r>
            <a:r>
              <a:rPr lang="it-IT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32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intesa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C7CA24C-6CBC-413A-A853-D14255CBB263}"/>
              </a:ext>
            </a:extLst>
          </p:cNvPr>
          <p:cNvSpPr/>
          <p:nvPr/>
        </p:nvSpPr>
        <p:spPr>
          <a:xfrm>
            <a:off x="1543050" y="1200971"/>
            <a:ext cx="671850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23 dicembre 2020  </a:t>
            </a:r>
            <a:r>
              <a:rPr lang="it-IT" sz="2400" b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e’</a:t>
            </a:r>
            <a:r>
              <a:rPr lang="it-IT" sz="2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stato sottoscritto un accordo di collaborazione tra</a:t>
            </a:r>
          </a:p>
          <a:p>
            <a:pPr algn="ctr"/>
            <a:endParaRPr lang="it-IT" sz="2800" b="1" cap="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28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2800" b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corecom</a:t>
            </a:r>
            <a:r>
              <a:rPr lang="it-IT" sz="28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E.R. e UNIONE PROVINCE ITALIANE (UPI E.R.) </a:t>
            </a:r>
          </a:p>
          <a:p>
            <a:pPr algn="ctr"/>
            <a:endParaRPr lang="it-IT" sz="2800" b="1" cap="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28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finalizzato alla attivazione in ogni provincia di uno sportello decentrato </a:t>
            </a:r>
            <a:r>
              <a:rPr lang="it-IT" sz="2800" b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conciliaweb</a:t>
            </a:r>
            <a:r>
              <a:rPr lang="it-IT" sz="28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91EBAFA-9834-449E-A3AB-9063BEBDBD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1828" y="3475757"/>
            <a:ext cx="3919592" cy="2411913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FA3941F-C55E-47F9-84AE-6959D816E87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5905" t="10615" r="46347" b="83042"/>
          <a:stretch/>
        </p:blipFill>
        <p:spPr>
          <a:xfrm>
            <a:off x="8927702" y="1859279"/>
            <a:ext cx="2007845" cy="924561"/>
          </a:xfrm>
          <a:prstGeom prst="rect">
            <a:avLst/>
          </a:prstGeom>
        </p:spPr>
      </p:pic>
      <p:cxnSp>
        <p:nvCxnSpPr>
          <p:cNvPr id="21" name="Connettore a gomito 20">
            <a:extLst>
              <a:ext uri="{FF2B5EF4-FFF2-40B4-BE49-F238E27FC236}">
                <a16:creationId xmlns:a16="http://schemas.microsoft.com/office/drawing/2014/main" id="{27C788C6-7EC9-434D-BC97-21539B4530EF}"/>
              </a:ext>
            </a:extLst>
          </p:cNvPr>
          <p:cNvCxnSpPr>
            <a:cxnSpLocks/>
          </p:cNvCxnSpPr>
          <p:nvPr/>
        </p:nvCxnSpPr>
        <p:spPr>
          <a:xfrm rot="10800000" flipV="1">
            <a:off x="8544564" y="3169922"/>
            <a:ext cx="1104054" cy="629919"/>
          </a:xfrm>
          <a:prstGeom prst="bentConnector3">
            <a:avLst>
              <a:gd name="adj1" fmla="val 98773"/>
            </a:avLst>
          </a:prstGeom>
          <a:ln>
            <a:tailEnd type="triangle"/>
          </a:ln>
          <a:scene3d>
            <a:camera prst="orthographicFront"/>
            <a:lightRig rig="threePt" dir="t"/>
          </a:scene3d>
          <a:sp3d contourW="12700">
            <a:bevelT w="31750" h="101600"/>
            <a:bevelB w="254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a gomito 21">
            <a:extLst>
              <a:ext uri="{FF2B5EF4-FFF2-40B4-BE49-F238E27FC236}">
                <a16:creationId xmlns:a16="http://schemas.microsoft.com/office/drawing/2014/main" id="{4A6F0537-1EDB-430F-9BE7-E5CDDEDF303E}"/>
              </a:ext>
            </a:extLst>
          </p:cNvPr>
          <p:cNvCxnSpPr>
            <a:cxnSpLocks/>
            <a:stCxn id="10" idx="2"/>
          </p:cNvCxnSpPr>
          <p:nvPr/>
        </p:nvCxnSpPr>
        <p:spPr>
          <a:xfrm rot="5400000">
            <a:off x="8879300" y="3021835"/>
            <a:ext cx="1290321" cy="814331"/>
          </a:xfrm>
          <a:prstGeom prst="bentConnector3">
            <a:avLst>
              <a:gd name="adj1" fmla="val 30315"/>
            </a:avLst>
          </a:prstGeom>
          <a:ln>
            <a:tailEnd type="triangle"/>
          </a:ln>
          <a:scene3d>
            <a:camera prst="orthographicFront"/>
            <a:lightRig rig="threePt" dir="t"/>
          </a:scene3d>
          <a:sp3d contourW="12700">
            <a:bevelT w="31750" h="101600"/>
            <a:bevelB w="254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ttore a gomito 24">
            <a:extLst>
              <a:ext uri="{FF2B5EF4-FFF2-40B4-BE49-F238E27FC236}">
                <a16:creationId xmlns:a16="http://schemas.microsoft.com/office/drawing/2014/main" id="{1940BD49-15F8-4BDE-B725-648A34E81194}"/>
              </a:ext>
            </a:extLst>
          </p:cNvPr>
          <p:cNvCxnSpPr>
            <a:cxnSpLocks/>
          </p:cNvCxnSpPr>
          <p:nvPr/>
        </p:nvCxnSpPr>
        <p:spPr>
          <a:xfrm rot="5400000">
            <a:off x="9130281" y="3272817"/>
            <a:ext cx="1290321" cy="312368"/>
          </a:xfrm>
          <a:prstGeom prst="bentConnector3">
            <a:avLst>
              <a:gd name="adj1" fmla="val 29527"/>
            </a:avLst>
          </a:prstGeom>
          <a:ln>
            <a:tailEnd type="triangle"/>
          </a:ln>
          <a:scene3d>
            <a:camera prst="orthographicFront"/>
            <a:lightRig rig="threePt" dir="t"/>
          </a:scene3d>
          <a:sp3d contourW="12700">
            <a:bevelT w="31750" h="101600"/>
            <a:bevelB w="254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a gomito 27">
            <a:extLst>
              <a:ext uri="{FF2B5EF4-FFF2-40B4-BE49-F238E27FC236}">
                <a16:creationId xmlns:a16="http://schemas.microsoft.com/office/drawing/2014/main" id="{4918C5C8-15DB-4DFB-8C2E-B0A7AF928886}"/>
              </a:ext>
            </a:extLst>
          </p:cNvPr>
          <p:cNvCxnSpPr>
            <a:cxnSpLocks/>
            <a:stCxn id="10" idx="2"/>
          </p:cNvCxnSpPr>
          <p:nvPr/>
        </p:nvCxnSpPr>
        <p:spPr>
          <a:xfrm rot="16200000" flipH="1">
            <a:off x="9160622" y="3554842"/>
            <a:ext cx="1542007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  <a:scene3d>
            <a:camera prst="orthographicFront"/>
            <a:lightRig rig="threePt" dir="t"/>
          </a:scene3d>
          <a:sp3d contourW="12700">
            <a:bevelT w="31750" h="101600"/>
            <a:bevelB w="254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ttore a gomito 29">
            <a:extLst>
              <a:ext uri="{FF2B5EF4-FFF2-40B4-BE49-F238E27FC236}">
                <a16:creationId xmlns:a16="http://schemas.microsoft.com/office/drawing/2014/main" id="{D00BE8CB-4179-4B5A-9F9F-A835CDD815C9}"/>
              </a:ext>
            </a:extLst>
          </p:cNvPr>
          <p:cNvCxnSpPr>
            <a:cxnSpLocks/>
            <a:stCxn id="10" idx="2"/>
          </p:cNvCxnSpPr>
          <p:nvPr/>
        </p:nvCxnSpPr>
        <p:spPr>
          <a:xfrm rot="16200000" flipH="1">
            <a:off x="9696665" y="3018800"/>
            <a:ext cx="1303020" cy="833100"/>
          </a:xfrm>
          <a:prstGeom prst="bentConnector3">
            <a:avLst>
              <a:gd name="adj1" fmla="val 30507"/>
            </a:avLst>
          </a:prstGeom>
          <a:ln>
            <a:tailEnd type="triangle"/>
          </a:ln>
          <a:scene3d>
            <a:camera prst="orthographicFront"/>
            <a:lightRig rig="threePt" dir="t"/>
          </a:scene3d>
          <a:sp3d contourW="12700">
            <a:bevelT w="31750" h="101600"/>
            <a:bevelB w="254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a gomito 32">
            <a:extLst>
              <a:ext uri="{FF2B5EF4-FFF2-40B4-BE49-F238E27FC236}">
                <a16:creationId xmlns:a16="http://schemas.microsoft.com/office/drawing/2014/main" id="{DF17D143-CD9D-41E8-8101-4044757762F2}"/>
              </a:ext>
            </a:extLst>
          </p:cNvPr>
          <p:cNvCxnSpPr>
            <a:cxnSpLocks/>
          </p:cNvCxnSpPr>
          <p:nvPr/>
        </p:nvCxnSpPr>
        <p:spPr>
          <a:xfrm rot="16200000" flipH="1">
            <a:off x="9663581" y="3092289"/>
            <a:ext cx="1737594" cy="1201507"/>
          </a:xfrm>
          <a:prstGeom prst="bentConnector3">
            <a:avLst>
              <a:gd name="adj1" fmla="val 20179"/>
            </a:avLst>
          </a:prstGeom>
          <a:ln>
            <a:tailEnd type="triangle"/>
          </a:ln>
          <a:scene3d>
            <a:camera prst="orthographicFront"/>
            <a:lightRig rig="threePt" dir="t"/>
          </a:scene3d>
          <a:sp3d contourW="12700">
            <a:bevelT w="31750" h="101600"/>
            <a:bevelB w="254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ttore a gomito 37">
            <a:extLst>
              <a:ext uri="{FF2B5EF4-FFF2-40B4-BE49-F238E27FC236}">
                <a16:creationId xmlns:a16="http://schemas.microsoft.com/office/drawing/2014/main" id="{FBB086FE-3048-4384-8A53-D58114B9D63B}"/>
              </a:ext>
            </a:extLst>
          </p:cNvPr>
          <p:cNvCxnSpPr>
            <a:cxnSpLocks/>
          </p:cNvCxnSpPr>
          <p:nvPr/>
        </p:nvCxnSpPr>
        <p:spPr>
          <a:xfrm rot="16200000" flipH="1">
            <a:off x="9434683" y="3321188"/>
            <a:ext cx="2309947" cy="1316063"/>
          </a:xfrm>
          <a:prstGeom prst="bentConnector3">
            <a:avLst>
              <a:gd name="adj1" fmla="val 15253"/>
            </a:avLst>
          </a:prstGeom>
          <a:ln>
            <a:tailEnd type="triangle"/>
          </a:ln>
          <a:scene3d>
            <a:camera prst="orthographicFront"/>
            <a:lightRig rig="threePt" dir="t"/>
          </a:scene3d>
          <a:sp3d contourW="12700">
            <a:bevelT w="31750" h="101600"/>
            <a:bevelB w="254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ttore a gomito 44">
            <a:extLst>
              <a:ext uri="{FF2B5EF4-FFF2-40B4-BE49-F238E27FC236}">
                <a16:creationId xmlns:a16="http://schemas.microsoft.com/office/drawing/2014/main" id="{E6BAF09B-10A3-4DC3-BD1E-5A34EB9EFF89}"/>
              </a:ext>
            </a:extLst>
          </p:cNvPr>
          <p:cNvCxnSpPr>
            <a:cxnSpLocks/>
          </p:cNvCxnSpPr>
          <p:nvPr/>
        </p:nvCxnSpPr>
        <p:spPr>
          <a:xfrm rot="16200000" flipH="1">
            <a:off x="9547451" y="3220532"/>
            <a:ext cx="2409994" cy="1631056"/>
          </a:xfrm>
          <a:prstGeom prst="bentConnector3">
            <a:avLst>
              <a:gd name="adj1" fmla="val 13744"/>
            </a:avLst>
          </a:prstGeom>
          <a:ln>
            <a:tailEnd type="triangle"/>
          </a:ln>
          <a:scene3d>
            <a:camera prst="orthographicFront"/>
            <a:lightRig rig="threePt" dir="t"/>
          </a:scene3d>
          <a:sp3d contourW="12700">
            <a:bevelT w="31750" h="101600"/>
            <a:bevelB w="254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E0E17D35-1090-4B48-BFCB-1BCF2D905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833" y="6491377"/>
            <a:ext cx="551167" cy="365125"/>
          </a:xfrm>
        </p:spPr>
        <p:txBody>
          <a:bodyPr/>
          <a:lstStyle/>
          <a:p>
            <a:fld id="{042267B6-CD57-482D-8510-E405FC885D61}" type="slidenum">
              <a:rPr lang="it-IT" b="1" smtClean="0"/>
              <a:t>14</a:t>
            </a:fld>
            <a:endParaRPr lang="it-IT" b="1"/>
          </a:p>
        </p:txBody>
      </p:sp>
    </p:spTree>
    <p:extLst>
      <p:ext uri="{BB962C8B-B14F-4D97-AF65-F5344CB8AC3E}">
        <p14:creationId xmlns:p14="http://schemas.microsoft.com/office/powerpoint/2010/main" val="18596275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3F00E7B9-E797-4477-BDCC-3C6FBCF32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39" y="177471"/>
            <a:ext cx="10205085" cy="1124204"/>
          </a:xfrm>
        </p:spPr>
        <p:txBody>
          <a:bodyPr>
            <a:normAutofit/>
          </a:bodyPr>
          <a:lstStyle/>
          <a:p>
            <a:pPr algn="ctr"/>
            <a:r>
              <a:rPr lang="it-IT" sz="1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</a:t>
            </a:r>
            <a:r>
              <a:rPr lang="it-IT" sz="1400" b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corecom</a:t>
            </a:r>
            <a:r>
              <a:rPr lang="it-IT" sz="1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400" b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emilia</a:t>
            </a:r>
            <a:r>
              <a:rPr lang="it-IT" sz="1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t-IT" sz="1400" b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romagna</a:t>
            </a:r>
            <a:r>
              <a:rPr lang="it-IT" sz="1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propone Alle province, ai sensi del’art.15 L. 241/90 , di sottoscrivere  accordi per creare almeno un punto di accesso  a </a:t>
            </a:r>
            <a:r>
              <a:rPr lang="it-IT" sz="1400" b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conciliaweb</a:t>
            </a:r>
            <a:r>
              <a:rPr lang="it-IT" sz="1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 in ogni territorio provinciale</a:t>
            </a:r>
          </a:p>
          <a:p>
            <a:pPr algn="ctr"/>
            <a:r>
              <a:rPr lang="it-IT" sz="14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 SCOPO E’ QUELLO DI assicurare la maggior diffusione possibile di luoghi fisici in cui indirizzare gli utenti per l’utilizzo della piattaforma conciliaweb, in particolare PER quelli non informatizzati.</a:t>
            </a:r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1B4698AC-7084-4753-9B81-58AE8709C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2842993"/>
              </p:ext>
            </p:extLst>
          </p:nvPr>
        </p:nvGraphicFramePr>
        <p:xfrm>
          <a:off x="2148396" y="1301675"/>
          <a:ext cx="9835622" cy="57137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2967">
                  <a:extLst>
                    <a:ext uri="{9D8B030D-6E8A-4147-A177-3AD203B41FA5}">
                      <a16:colId xmlns:a16="http://schemas.microsoft.com/office/drawing/2014/main" val="4263534273"/>
                    </a:ext>
                  </a:extLst>
                </a:gridCol>
                <a:gridCol w="4972655">
                  <a:extLst>
                    <a:ext uri="{9D8B030D-6E8A-4147-A177-3AD203B41FA5}">
                      <a16:colId xmlns:a16="http://schemas.microsoft.com/office/drawing/2014/main" val="433744687"/>
                    </a:ext>
                  </a:extLst>
                </a:gridCol>
              </a:tblGrid>
              <a:tr h="637418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PRINCIPALI IMPEGNI  DEL CORECOM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PRINCIPALI </a:t>
                      </a:r>
                      <a:r>
                        <a:rPr lang="it-IT"/>
                        <a:t>IMPEGNI DELLA PROVINCIA</a:t>
                      </a:r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9430329"/>
                  </a:ext>
                </a:extLst>
              </a:tr>
              <a:tr h="637418">
                <a:tc>
                  <a:txBody>
                    <a:bodyPr/>
                    <a:lstStyle/>
                    <a:p>
                      <a:r>
                        <a:rPr lang="it-IT" dirty="0"/>
                        <a:t>Pubblicizzazione dell’iniziativa degli sportelli decentrati Conciliaweb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Individuare uno spazio adeguato all’accoglienza dell’utenza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4414857"/>
                  </a:ext>
                </a:extLst>
              </a:tr>
              <a:tr h="637418">
                <a:tc>
                  <a:txBody>
                    <a:bodyPr/>
                    <a:lstStyle/>
                    <a:p>
                      <a:r>
                        <a:rPr lang="it-IT" dirty="0"/>
                        <a:t>Formazione del personale  individuato per svolgere attività di assistenza all’utenza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Individuare uno o più dipendenti che assistano ed informino l’utenza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604359"/>
                  </a:ext>
                </a:extLst>
              </a:tr>
              <a:tr h="910597">
                <a:tc>
                  <a:txBody>
                    <a:bodyPr/>
                    <a:lstStyle/>
                    <a:p>
                      <a:r>
                        <a:rPr lang="it-IT" dirty="0"/>
                        <a:t>PC in comodato gratuito alle province aderenti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Garantire l’intervento di un tecnico informatico per eventuali guasti o malfunzionamenti della strumentazione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927539"/>
                  </a:ext>
                </a:extLst>
              </a:tr>
              <a:tr h="910597">
                <a:tc>
                  <a:txBody>
                    <a:bodyPr/>
                    <a:lstStyle/>
                    <a:p>
                      <a:r>
                        <a:rPr lang="it-IT" dirty="0"/>
                        <a:t>Parziale rimborso delle spese sostenute per il costo del personale adibito alle attività di assistenza all’utenza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Garantire l’apertura del servizio e la presenza dei dipendenti nei giorni e orari convenuti con il Corecom</a:t>
                      </a:r>
                    </a:p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3556966"/>
                  </a:ext>
                </a:extLst>
              </a:tr>
              <a:tr h="910597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0842334"/>
                  </a:ext>
                </a:extLst>
              </a:tr>
              <a:tr h="508114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….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2047045"/>
                  </a:ext>
                </a:extLst>
              </a:tr>
            </a:tbl>
          </a:graphicData>
        </a:graphic>
      </p:graphicFrame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380EFD8D-AC02-4066-88A2-B8B4E0066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7324" y="6492875"/>
            <a:ext cx="551167" cy="365125"/>
          </a:xfrm>
        </p:spPr>
        <p:txBody>
          <a:bodyPr/>
          <a:lstStyle/>
          <a:p>
            <a:fld id="{042267B6-CD57-482D-8510-E405FC885D61}" type="slidenum">
              <a:rPr lang="it-IT" b="1" smtClean="0"/>
              <a:t>15</a:t>
            </a:fld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1274795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E105119-8B08-457E-9621-BD5C8BB9E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9720" y="73241"/>
            <a:ext cx="10018713" cy="721309"/>
          </a:xfrm>
        </p:spPr>
        <p:txBody>
          <a:bodyPr/>
          <a:lstStyle/>
          <a:p>
            <a:r>
              <a:rPr lang="it-IT" dirty="0"/>
              <a:t>Come avviare l’accordo?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B13C61-98B9-41B7-8FF8-D669FA1E0E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9720" y="949911"/>
            <a:ext cx="10018713" cy="5113539"/>
          </a:xfrm>
        </p:spPr>
        <p:txBody>
          <a:bodyPr>
            <a:normAutofit fontScale="92500"/>
          </a:bodyPr>
          <a:lstStyle/>
          <a:p>
            <a:r>
              <a:rPr lang="it-IT" dirty="0"/>
              <a:t>La provincia invia la manifestazione di interesse alla sottoscrizione dell’accordo con individuazione dei dipendenti addetti allo sportello decentrato e dei giorni ed ore aperti al pubblico (almeno 2 ore per almeno un giorno alla settimana);</a:t>
            </a:r>
          </a:p>
          <a:p>
            <a:r>
              <a:rPr lang="it-IT" dirty="0"/>
              <a:t>Il competente organo provinciale adotta il formale atto di adesione dell’accordo con individuazione del firmatario;</a:t>
            </a:r>
          </a:p>
          <a:p>
            <a:r>
              <a:rPr lang="it-IT" dirty="0"/>
              <a:t>L’accordo viene sottoscritto dal delegato della provincia e dal Responsabile del Servizio Corecom (delegato dal Comitato Corecom alla sottoscrizione degli accordi)  </a:t>
            </a:r>
          </a:p>
          <a:p>
            <a:r>
              <a:rPr lang="it-IT" dirty="0"/>
              <a:t>Il Corecom effettua la formazione agli addetti allo sportello provinciale;</a:t>
            </a:r>
          </a:p>
          <a:p>
            <a:r>
              <a:rPr lang="it-IT" dirty="0"/>
              <a:t>In caso di necessità il Corecom fornisce un PC in comodato gratuito; </a:t>
            </a:r>
          </a:p>
          <a:p>
            <a:r>
              <a:rPr lang="it-IT" dirty="0"/>
              <a:t>Lo sportello decentrato provinciale viene aperto al pubblico nelle ore e nei giorni concordati;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CF33F21D-D2A7-49F2-B9EA-B9AD3C2E1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7545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Titolo 1">
            <a:extLst>
              <a:ext uri="{FF2B5EF4-FFF2-40B4-BE49-F238E27FC236}">
                <a16:creationId xmlns:a16="http://schemas.microsoft.com/office/drawing/2014/main" id="{241E9009-3B35-414E-8C27-1A4C076D3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8367" y="907992"/>
            <a:ext cx="2448404" cy="1501833"/>
          </a:xfrm>
          <a:ln>
            <a:solidFill>
              <a:schemeClr val="accent1">
                <a:alpha val="51000"/>
              </a:schemeClr>
            </a:solidFill>
          </a:ln>
          <a:effectLst>
            <a:glow rad="25400">
              <a:schemeClr val="accent1"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softEdge rad="63500"/>
          </a:effectLst>
        </p:spPr>
        <p:txBody>
          <a:bodyPr>
            <a:normAutofit fontScale="90000"/>
          </a:bodyPr>
          <a:lstStyle/>
          <a:p>
            <a:r>
              <a:rPr lang="it-IT" dirty="0"/>
              <a:t>Richiesta di adesione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4550C5B5-79B5-456B-8F0E-5E09C448BA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293" y="82781"/>
            <a:ext cx="590815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3237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89E020-59E0-461C-9D3C-6954FE305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Sottoscrizione degli accordi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0CD274-CD08-4355-9C1D-273B08F92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Il Corecom  procederà alla sottoscrizione degli accordi (che avranno validità fino al 31/12/2022) rispettando l’ ordine cronologico di arrivo delle manifestazioni di interesse e fino all’esaurimento delle risorse stanziate (per il 2021 euro 40.000,00);</a:t>
            </a:r>
          </a:p>
          <a:p>
            <a:r>
              <a:rPr lang="it-IT" dirty="0"/>
              <a:t>Ulteriori accordi verranno sottoscritti quando saranno disponibili risorse aggiuntive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EDDB50E-C926-487A-921D-D4D1F046C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504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7893979-3518-4C40-AEEF-4D3A97996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0" y="135"/>
            <a:ext cx="10018713" cy="1411415"/>
          </a:xfrm>
        </p:spPr>
        <p:txBody>
          <a:bodyPr/>
          <a:lstStyle/>
          <a:p>
            <a:r>
              <a:rPr lang="it-IT" dirty="0"/>
              <a:t>Attività degli addetti agli sportelli decentrati </a:t>
            </a:r>
            <a:r>
              <a:rPr lang="it-IT" dirty="0" err="1"/>
              <a:t>Conciliaweb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401EAE5-CD26-43DA-8699-CA12689F9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1411551"/>
            <a:ext cx="10018713" cy="5007004"/>
          </a:xfrm>
        </p:spPr>
        <p:txBody>
          <a:bodyPr>
            <a:normAutofit/>
          </a:bodyPr>
          <a:lstStyle/>
          <a:p>
            <a:r>
              <a:rPr lang="it-IT" dirty="0"/>
              <a:t>Ricevere il pubblico in presenza nelle ore e nei giorni concordati;</a:t>
            </a:r>
          </a:p>
          <a:p>
            <a:r>
              <a:rPr lang="it-IT" dirty="0"/>
              <a:t>Comprendere se il disservizio lamentato può essere oggetto di conciliazione (esclusivamente questioni attinenti la telefonia/comunicazioni elettroniche</a:t>
            </a:r>
          </a:p>
          <a:p>
            <a:r>
              <a:rPr lang="it-IT" dirty="0"/>
              <a:t>Assistere l’utenza nell’inserimento della istanza di conciliazione/definizione/procedimento di urgenza attraverso lo SPID o CIE del singolo utente  </a:t>
            </a:r>
          </a:p>
          <a:p>
            <a:r>
              <a:rPr lang="it-IT" dirty="0"/>
              <a:t>Eventualmente assistere l’utenza nelle fasi successive (verifica andamento procedimento su richiesta degli utenti)</a:t>
            </a:r>
          </a:p>
          <a:p>
            <a:r>
              <a:rPr lang="it-IT" dirty="0"/>
              <a:t>La segreteria Corecom resta sempre a disposizione per supporto agli addetti allo sportello decentrato provinciale 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61665F6-56D0-452D-8D3B-9E34AD952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8353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5F6568B8-11A1-4143-A050-8081B52BD54F}"/>
              </a:ext>
            </a:extLst>
          </p:cNvPr>
          <p:cNvSpPr/>
          <p:nvPr/>
        </p:nvSpPr>
        <p:spPr>
          <a:xfrm>
            <a:off x="1317523" y="582067"/>
            <a:ext cx="594851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8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corecom agisce su delega dell’ autorita’ per le garanzie nelle comunicazioni (AGCOM) per aiutare l’utente nella risoluzione di controversie in materia di telefonia</a:t>
            </a:r>
          </a:p>
          <a:p>
            <a:pPr algn="ctr"/>
            <a:r>
              <a:rPr lang="it-IT" sz="28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mettendo a disposizione </a:t>
            </a:r>
          </a:p>
          <a:p>
            <a:pPr algn="ctr"/>
            <a:r>
              <a:rPr lang="it-IT" sz="28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Un servizio di conciliazione GRATUITO.</a:t>
            </a:r>
          </a:p>
          <a:p>
            <a:pPr algn="ctr"/>
            <a:endParaRPr lang="it-IT" sz="2800" b="1" i="1" cap="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it-IT" sz="2800" b="1" i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Il tentativo di conciliazione </a:t>
            </a:r>
            <a:r>
              <a:rPr lang="it-IT" sz="2800" b="1" i="1" cap="all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e’</a:t>
            </a:r>
            <a:r>
              <a:rPr lang="it-IT" sz="2800" b="1" i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obbligatorio per l’utente che voglia esperire un ricorso giurisdizionale</a:t>
            </a:r>
            <a:endParaRPr lang="it-IT" sz="28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34F5C16-3F10-467C-8B7E-22B0B5BBD5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001" t="19835" r="42408" b="11470"/>
          <a:stretch/>
        </p:blipFill>
        <p:spPr>
          <a:xfrm>
            <a:off x="7266039" y="540115"/>
            <a:ext cx="4591667" cy="5616418"/>
          </a:xfrm>
          <a:prstGeom prst="rect">
            <a:avLst/>
          </a:prstGeom>
        </p:spPr>
      </p:pic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D7DD1B8-FDBC-418E-8DA5-A158C0D09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833" y="6492875"/>
            <a:ext cx="551167" cy="365125"/>
          </a:xfrm>
        </p:spPr>
        <p:txBody>
          <a:bodyPr/>
          <a:lstStyle/>
          <a:p>
            <a:fld id="{042267B6-CD57-482D-8510-E405FC885D61}" type="slidenum">
              <a:rPr lang="it-IT" b="1" smtClean="0"/>
              <a:t>2</a:t>
            </a:fld>
            <a:endParaRPr lang="it-IT" b="1"/>
          </a:p>
        </p:txBody>
      </p:sp>
    </p:spTree>
    <p:extLst>
      <p:ext uri="{BB962C8B-B14F-4D97-AF65-F5344CB8AC3E}">
        <p14:creationId xmlns:p14="http://schemas.microsoft.com/office/powerpoint/2010/main" val="3603439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32F5CC2-51C3-4223-80E3-0B912DE109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16828" y="2095809"/>
            <a:ext cx="9986195" cy="3787466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it-IT" sz="6400" dirty="0"/>
              <a:t>Per qualsiasi chiarimento sul progetto:</a:t>
            </a:r>
          </a:p>
          <a:p>
            <a:pPr algn="ctr"/>
            <a:endParaRPr lang="it-IT" sz="6400" dirty="0"/>
          </a:p>
          <a:p>
            <a:pPr algn="ctr"/>
            <a:r>
              <a:rPr lang="it-IT" sz="6400" dirty="0">
                <a:hlinkClick r:id="rId2"/>
              </a:rPr>
              <a:t>carla.zotti@regione.emilia-romagna.it</a:t>
            </a:r>
            <a:endParaRPr lang="it-IT" sz="6400" dirty="0"/>
          </a:p>
          <a:p>
            <a:pPr algn="ctr"/>
            <a:r>
              <a:rPr lang="it-IT" sz="6400" dirty="0"/>
              <a:t>051.5276378</a:t>
            </a:r>
          </a:p>
          <a:p>
            <a:pPr algn="ctr"/>
            <a:r>
              <a:rPr lang="it-IT" sz="6400" dirty="0"/>
              <a:t>3371257494</a:t>
            </a:r>
          </a:p>
          <a:p>
            <a:pPr algn="ctr"/>
            <a:endParaRPr lang="it-IT" sz="6400" dirty="0"/>
          </a:p>
          <a:p>
            <a:endParaRPr lang="it-IT" sz="7700" dirty="0"/>
          </a:p>
          <a:p>
            <a:r>
              <a:rPr lang="it-IT" sz="3600" dirty="0"/>
              <a:t>   </a:t>
            </a:r>
          </a:p>
          <a:p>
            <a:endParaRPr lang="it-IT" sz="36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98FD793-B290-4195-9D68-923F420EB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20</a:t>
            </a:fld>
            <a:endParaRPr lang="it-IT"/>
          </a:p>
        </p:txBody>
      </p:sp>
      <p:sp>
        <p:nvSpPr>
          <p:cNvPr id="5" name="Segnaposto testo 2">
            <a:extLst>
              <a:ext uri="{FF2B5EF4-FFF2-40B4-BE49-F238E27FC236}">
                <a16:creationId xmlns:a16="http://schemas.microsoft.com/office/drawing/2014/main" id="{43226861-5A9C-4F92-BEBE-F8DEA84352FF}"/>
              </a:ext>
            </a:extLst>
          </p:cNvPr>
          <p:cNvSpPr txBox="1">
            <a:spLocks/>
          </p:cNvSpPr>
          <p:nvPr/>
        </p:nvSpPr>
        <p:spPr>
          <a:xfrm>
            <a:off x="2939729" y="353288"/>
            <a:ext cx="6938064" cy="88836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5400" b="1" dirty="0"/>
              <a:t>Contatti</a:t>
            </a:r>
            <a:endParaRPr lang="it-IT" sz="4800" b="1" dirty="0"/>
          </a:p>
          <a:p>
            <a:pPr algn="ctr"/>
            <a:endParaRPr lang="it-IT" sz="4800" b="1" dirty="0"/>
          </a:p>
        </p:txBody>
      </p:sp>
    </p:spTree>
    <p:extLst>
      <p:ext uri="{BB962C8B-B14F-4D97-AF65-F5344CB8AC3E}">
        <p14:creationId xmlns:p14="http://schemas.microsoft.com/office/powerpoint/2010/main" val="2815327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Marker/>
                    </a14:imgEffect>
                  </a14:imgLayer>
                </a14:imgProps>
              </a:ext>
            </a:extLst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FF637035-8F37-4A62-A758-BFFE6CBCA394}"/>
              </a:ext>
            </a:extLst>
          </p:cNvPr>
          <p:cNvSpPr/>
          <p:nvPr/>
        </p:nvSpPr>
        <p:spPr>
          <a:xfrm>
            <a:off x="2059775" y="736292"/>
            <a:ext cx="1013222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2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 procedimenti che possono essere instaurati nei confronti dei gestori telefonici sono:</a:t>
            </a:r>
          </a:p>
          <a:p>
            <a:endParaRPr lang="it-IT" sz="3200" b="1" cap="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it-IT" sz="3200" b="1" cap="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32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	Conciliazioni  (IN UDIENZA O SEMPLIFICATE)</a:t>
            </a:r>
          </a:p>
          <a:p>
            <a:endParaRPr lang="it-IT" sz="3200" b="1" cap="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32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	Definizioni</a:t>
            </a:r>
          </a:p>
          <a:p>
            <a:endParaRPr lang="it-IT" sz="3200" b="1" cap="all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r>
              <a:rPr lang="it-IT" sz="3200" b="1" cap="all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	Procedimenti d’urgenza (GU5)</a:t>
            </a:r>
          </a:p>
        </p:txBody>
      </p:sp>
      <p:sp>
        <p:nvSpPr>
          <p:cNvPr id="2" name="Segnaposto numero diapositiva 1">
            <a:extLst>
              <a:ext uri="{FF2B5EF4-FFF2-40B4-BE49-F238E27FC236}">
                <a16:creationId xmlns:a16="http://schemas.microsoft.com/office/drawing/2014/main" id="{A928EB28-DFD8-4F76-9CA8-F0F11B883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40833" y="6492875"/>
            <a:ext cx="551167" cy="365125"/>
          </a:xfrm>
        </p:spPr>
        <p:txBody>
          <a:bodyPr/>
          <a:lstStyle/>
          <a:p>
            <a:fld id="{042267B6-CD57-482D-8510-E405FC885D61}" type="slidenum">
              <a:rPr lang="it-IT" b="1" smtClean="0"/>
              <a:t>3</a:t>
            </a:fld>
            <a:endParaRPr lang="it-IT" b="1"/>
          </a:p>
        </p:txBody>
      </p:sp>
    </p:spTree>
    <p:extLst>
      <p:ext uri="{BB962C8B-B14F-4D97-AF65-F5344CB8AC3E}">
        <p14:creationId xmlns:p14="http://schemas.microsoft.com/office/powerpoint/2010/main" val="16238242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406E1C7-5CD6-4EA2-B661-76F91D9603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2276" y="1968500"/>
            <a:ext cx="8930747" cy="3379290"/>
          </a:xfrm>
        </p:spPr>
        <p:txBody>
          <a:bodyPr>
            <a:normAutofit/>
          </a:bodyPr>
          <a:lstStyle/>
          <a:p>
            <a:pPr algn="ctr"/>
            <a:r>
              <a:rPr lang="it-IT" sz="4800" b="1" dirty="0"/>
              <a:t>CHE COS’È LA CONCILIAZIONE </a:t>
            </a:r>
            <a:br>
              <a:rPr lang="it-IT" sz="4800" b="1" dirty="0"/>
            </a:br>
            <a:r>
              <a:rPr lang="it-IT" sz="4800" b="1" dirty="0"/>
              <a:t>(MODELLO UG)</a:t>
            </a:r>
            <a:br>
              <a:rPr lang="it-IT" sz="4800" dirty="0"/>
            </a:br>
            <a:br>
              <a:rPr lang="it-IT" dirty="0"/>
            </a:b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C9BD006-0F5D-455F-88AC-DC4BD9C3E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03354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BFF6960-0F8C-4470-BA8F-B35CC6DB7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2279" y="609600"/>
            <a:ext cx="8930747" cy="4167781"/>
          </a:xfrm>
        </p:spPr>
        <p:txBody>
          <a:bodyPr>
            <a:normAutofit fontScale="90000"/>
          </a:bodyPr>
          <a:lstStyle/>
          <a:p>
            <a:pPr algn="just"/>
            <a:r>
              <a:rPr lang="it-IT" sz="3600" dirty="0"/>
              <a:t>L’attività di conciliazione ha l’obiettivo di risolvere le controversie tra utenti ed operatori delle telecomunicazioni (telefonia, Internet,) e deve essere intrapresa </a:t>
            </a:r>
            <a:r>
              <a:rPr lang="it-IT" sz="3600" b="1" dirty="0"/>
              <a:t>obbligatoriamente</a:t>
            </a:r>
            <a:r>
              <a:rPr lang="it-IT" sz="3600" dirty="0"/>
              <a:t> prima di ricorrere alla giustizia ordinaria. Le controversie in genere riguardano errate fatturazioni, interruzioni del servizio, malfunzionamenti, ritardate cessazioni e/o migrazioni….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8B074EE-0A9A-4D0A-BF7B-B130F8CB7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32498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A0EB68-4042-451B-A7FC-9C9CCEEF9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779" y="-1"/>
            <a:ext cx="8930747" cy="6134101"/>
          </a:xfrm>
        </p:spPr>
        <p:txBody>
          <a:bodyPr>
            <a:normAutofit fontScale="90000"/>
          </a:bodyPr>
          <a:lstStyle/>
          <a:p>
            <a:pPr algn="l"/>
            <a:r>
              <a:rPr lang="it-IT" dirty="0"/>
              <a:t>Consiste in una procedura riservata, semplice  informale e gratuita, in cui alla presenza di un soggetto neutrale (il conciliatore) utente e operatore cercano di trovare una soluzione amichevole alla controversia.</a:t>
            </a:r>
            <a:br>
              <a:rPr lang="it-IT" dirty="0"/>
            </a:br>
            <a:br>
              <a:rPr lang="it-IT" dirty="0"/>
            </a:br>
            <a:r>
              <a:rPr lang="it-IT" dirty="0"/>
              <a:t>Infatti </a:t>
            </a:r>
            <a:r>
              <a:rPr lang="it-IT" b="1" dirty="0"/>
              <a:t>non stabilisce chi ha torto e chi ragione, ma piuttosto facilita la comunicazione tra le parti</a:t>
            </a:r>
            <a:r>
              <a:rPr lang="it-IT" dirty="0"/>
              <a:t>, cercando di orientarle verso un accordo soddisfacente per entrambe.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22EB3C7-F7AD-45F1-BC4D-193B0F95C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0930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EEC2AD-4CFB-4A27-8CE7-4F10A3E98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0200" y="2080619"/>
            <a:ext cx="8081656" cy="2959100"/>
          </a:xfrm>
        </p:spPr>
        <p:txBody>
          <a:bodyPr>
            <a:normAutofit/>
          </a:bodyPr>
          <a:lstStyle/>
          <a:p>
            <a:pPr algn="ctr"/>
            <a:r>
              <a:rPr lang="it-IT" sz="4800" b="1" dirty="0"/>
              <a:t>CHE COS’È LA DEFINIZIONE </a:t>
            </a:r>
            <a:br>
              <a:rPr lang="it-IT" sz="4800" b="1" dirty="0"/>
            </a:br>
            <a:r>
              <a:rPr lang="it-IT" sz="4800" b="1" dirty="0"/>
              <a:t>(MODELLO GU14)</a:t>
            </a:r>
            <a:br>
              <a:rPr lang="it-IT" sz="4800" dirty="0"/>
            </a:br>
            <a:br>
              <a:rPr lang="it-IT" dirty="0"/>
            </a:br>
            <a:endParaRPr lang="it-IT" sz="36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951BDA-B75E-4F54-9C33-781DC6A62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7451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FBDA430-F3F8-449B-9AD7-76033AA3D3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72278" y="0"/>
            <a:ext cx="8930748" cy="5654675"/>
          </a:xfrm>
        </p:spPr>
        <p:txBody>
          <a:bodyPr>
            <a:noAutofit/>
          </a:bodyPr>
          <a:lstStyle/>
          <a:p>
            <a:pPr algn="l"/>
            <a:endParaRPr lang="it-IT" sz="2800" dirty="0"/>
          </a:p>
          <a:p>
            <a:pPr algn="l"/>
            <a:r>
              <a:rPr lang="it-IT" sz="3600" dirty="0"/>
              <a:t>La Definizione della controversia segue un tentativo di conciliazione non andato a buon fine, anche solo parzialmente, e va richiesta entro 3 mesi dalla data del verbale di mancato accordo in conciliazione.</a:t>
            </a:r>
          </a:p>
          <a:p>
            <a:pPr algn="l"/>
            <a:r>
              <a:rPr lang="it-IT" sz="3600" dirty="0"/>
              <a:t>Ha lo scopo di chiedere al Corecom una decisione, vincolante per le parti, con cui si risolve la controversia.</a:t>
            </a:r>
            <a:br>
              <a:rPr lang="it-IT" sz="3600" dirty="0"/>
            </a:br>
            <a:endParaRPr lang="it-IT" sz="36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AFC8E7E3-12E6-4B12-8E1F-3D434302E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1437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46000">
              <a:schemeClr val="accent5">
                <a:lumMod val="95000"/>
                <a:lumOff val="5000"/>
              </a:schemeClr>
            </a:gs>
            <a:gs pos="100000">
              <a:schemeClr val="accent5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CF44C8D-4813-47A9-AC34-DC1936BF6D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4800" b="1" dirty="0"/>
              <a:t>CHE COS’È LA  RIATTIVAZIONE DEI SERVIZI (MODELLO GU5)</a:t>
            </a:r>
            <a:br>
              <a:rPr lang="it-IT" sz="4800" b="1" dirty="0"/>
            </a:br>
            <a:endParaRPr lang="it-IT" sz="4800" b="1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27DDDA7-0F27-4D77-998B-4D241C425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267B6-CD57-482D-8510-E405FC885D61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99905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sse">
  <a:themeElements>
    <a:clrScheme name="Parallasse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EB8F22"/>
      </a:accent1>
      <a:accent2>
        <a:srgbClr val="CD4223"/>
      </a:accent2>
      <a:accent3>
        <a:srgbClr val="A89374"/>
      </a:accent3>
      <a:accent4>
        <a:srgbClr val="83AA67"/>
      </a:accent4>
      <a:accent5>
        <a:srgbClr val="4FA9C1"/>
      </a:accent5>
      <a:accent6>
        <a:srgbClr val="9390AF"/>
      </a:accent6>
      <a:hlink>
        <a:srgbClr val="EC7220"/>
      </a:hlink>
      <a:folHlink>
        <a:srgbClr val="F09355"/>
      </a:folHlink>
    </a:clrScheme>
    <a:fontScheme name="Parallasse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ss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EBEC8F79-A447-43FC-8E81-85E8468AF3F9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Parallasse">
    <a:dk1>
      <a:sysClr val="windowText" lastClr="000000"/>
    </a:dk1>
    <a:lt1>
      <a:sysClr val="window" lastClr="FFFFFF"/>
    </a:lt1>
    <a:dk2>
      <a:srgbClr val="212121"/>
    </a:dk2>
    <a:lt2>
      <a:srgbClr val="CDD0D1"/>
    </a:lt2>
    <a:accent1>
      <a:srgbClr val="EB8F22"/>
    </a:accent1>
    <a:accent2>
      <a:srgbClr val="CD4223"/>
    </a:accent2>
    <a:accent3>
      <a:srgbClr val="A89374"/>
    </a:accent3>
    <a:accent4>
      <a:srgbClr val="83AA67"/>
    </a:accent4>
    <a:accent5>
      <a:srgbClr val="4FA9C1"/>
    </a:accent5>
    <a:accent6>
      <a:srgbClr val="9390AF"/>
    </a:accent6>
    <a:hlink>
      <a:srgbClr val="EC7220"/>
    </a:hlink>
    <a:folHlink>
      <a:srgbClr val="F09355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1764</TotalTime>
  <Words>1030</Words>
  <Application>Microsoft Office PowerPoint</Application>
  <PresentationFormat>Widescreen</PresentationFormat>
  <Paragraphs>102</Paragraphs>
  <Slides>20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4" baseType="lpstr">
      <vt:lpstr>Arial</vt:lpstr>
      <vt:lpstr>Calibri</vt:lpstr>
      <vt:lpstr>Corbel</vt:lpstr>
      <vt:lpstr>Parallasse</vt:lpstr>
      <vt:lpstr>ACCORDO  DI  COLLABORAZIONE  TRA   Corecom Emilia-Romagna   e  UPI  Emilia-Romagna  per  la  diffusione  di  postazioni  conciliaweb</vt:lpstr>
      <vt:lpstr>Presentazione standard di PowerPoint</vt:lpstr>
      <vt:lpstr>Presentazione standard di PowerPoint</vt:lpstr>
      <vt:lpstr>CHE COS’È LA CONCILIAZIONE  (MODELLO UG)  </vt:lpstr>
      <vt:lpstr>L’attività di conciliazione ha l’obiettivo di risolvere le controversie tra utenti ed operatori delle telecomunicazioni (telefonia, Internet,) e deve essere intrapresa obbligatoriamente prima di ricorrere alla giustizia ordinaria. Le controversie in genere riguardano errate fatturazioni, interruzioni del servizio, malfunzionamenti, ritardate cessazioni e/o migrazioni….</vt:lpstr>
      <vt:lpstr>Consiste in una procedura riservata, semplice  informale e gratuita, in cui alla presenza di un soggetto neutrale (il conciliatore) utente e operatore cercano di trovare una soluzione amichevole alla controversia.  Infatti non stabilisce chi ha torto e chi ragione, ma piuttosto facilita la comunicazione tra le parti, cercando di orientarle verso un accordo soddisfacente per entrambe.</vt:lpstr>
      <vt:lpstr>CHE COS’È LA DEFINIZIONE  (MODELLO GU14)  </vt:lpstr>
      <vt:lpstr>Presentazione standard di PowerPoint</vt:lpstr>
      <vt:lpstr>CHE COS’È LA  RIATTIVAZIONE DEI SERVIZI (MODELLO GU5) </vt:lpstr>
      <vt:lpstr>   È un intervento d’urgenza che viene richiesto al Corecom quando un utente subisce una sospensione e/o interruzione arbitraria del servizio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Come avviare l’accordo?</vt:lpstr>
      <vt:lpstr>Richiesta di adesione</vt:lpstr>
      <vt:lpstr>Sottoscrizione degli accordi</vt:lpstr>
      <vt:lpstr>Attività degli addetti agli sportelli decentrati Conciliaweb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Giorgio Rambelli (ICONSULTING)</dc:creator>
  <cp:lastModifiedBy>Filippini Rita</cp:lastModifiedBy>
  <cp:revision>97</cp:revision>
  <dcterms:created xsi:type="dcterms:W3CDTF">2019-03-12T13:35:24Z</dcterms:created>
  <dcterms:modified xsi:type="dcterms:W3CDTF">2021-01-29T09:47:19Z</dcterms:modified>
</cp:coreProperties>
</file>