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19"/>
  </p:notesMasterIdLst>
  <p:sldIdLst>
    <p:sldId id="526" r:id="rId2"/>
    <p:sldId id="1550" r:id="rId3"/>
    <p:sldId id="1560" r:id="rId4"/>
    <p:sldId id="1558" r:id="rId5"/>
    <p:sldId id="1537" r:id="rId6"/>
    <p:sldId id="1557" r:id="rId7"/>
    <p:sldId id="1562" r:id="rId8"/>
    <p:sldId id="1545" r:id="rId9"/>
    <p:sldId id="1546" r:id="rId10"/>
    <p:sldId id="1561" r:id="rId11"/>
    <p:sldId id="1547" r:id="rId12"/>
    <p:sldId id="1548" r:id="rId13"/>
    <p:sldId id="1551" r:id="rId14"/>
    <p:sldId id="1559" r:id="rId15"/>
    <p:sldId id="1552" r:id="rId16"/>
    <p:sldId id="1549" r:id="rId17"/>
    <p:sldId id="592" r:id="rId18"/>
  </p:sldIdLst>
  <p:sldSz cx="9144000" cy="6858000" type="screen4x3"/>
  <p:notesSz cx="6797675" cy="9872663"/>
  <p:custDataLst>
    <p:tags r:id="rId20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47">
          <p15:clr>
            <a:srgbClr val="A4A3A4"/>
          </p15:clr>
        </p15:guide>
        <p15:guide id="2" orient="horz" pos="262">
          <p15:clr>
            <a:srgbClr val="A4A3A4"/>
          </p15:clr>
        </p15:guide>
        <p15:guide id="3" orient="horz" pos="4092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683">
          <p15:clr>
            <a:srgbClr val="A4A3A4"/>
          </p15:clr>
        </p15:guide>
        <p15:guide id="6" pos="4972">
          <p15:clr>
            <a:srgbClr val="A4A3A4"/>
          </p15:clr>
        </p15:guide>
        <p15:guide id="7" pos="277">
          <p15:clr>
            <a:srgbClr val="A4A3A4"/>
          </p15:clr>
        </p15:guide>
        <p15:guide id="8" pos="46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20"/>
    <a:srgbClr val="AF002D"/>
    <a:srgbClr val="000099"/>
    <a:srgbClr val="DDDDDD"/>
    <a:srgbClr val="A8A8A8"/>
    <a:srgbClr val="CCECFF"/>
    <a:srgbClr val="FFFFFF"/>
    <a:srgbClr val="FFCCFF"/>
    <a:srgbClr val="FFC000"/>
    <a:srgbClr val="E0A2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25" autoAdjust="0"/>
    <p:restoredTop sz="93119" autoAdjust="0"/>
  </p:normalViewPr>
  <p:slideViewPr>
    <p:cSldViewPr snapToGrid="0" snapToObjects="1">
      <p:cViewPr varScale="1">
        <p:scale>
          <a:sx n="83" d="100"/>
          <a:sy n="83" d="100"/>
        </p:scale>
        <p:origin x="216" y="664"/>
      </p:cViewPr>
      <p:guideLst>
        <p:guide orient="horz" pos="2147"/>
        <p:guide orient="horz" pos="262"/>
        <p:guide orient="horz" pos="4092"/>
        <p:guide orient="horz" pos="821"/>
        <p:guide orient="horz" pos="683"/>
        <p:guide pos="4972"/>
        <p:guide pos="277"/>
        <p:guide pos="4694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5955" cy="4929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992" tIns="45497" rIns="90992" bIns="45497" numCol="1" anchor="t" anchorCtr="0" compatLnSpc="1">
            <a:prstTxWarp prst="textNoShape">
              <a:avLst/>
            </a:prstTxWarp>
          </a:bodyPr>
          <a:lstStyle>
            <a:lvl1pPr defTabSz="9096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5" y="1"/>
            <a:ext cx="2945955" cy="4929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992" tIns="45497" rIns="90992" bIns="45497" numCol="1" anchor="t" anchorCtr="0" compatLnSpc="1">
            <a:prstTxWarp prst="textNoShape">
              <a:avLst/>
            </a:prstTxWarp>
          </a:bodyPr>
          <a:lstStyle>
            <a:lvl1pPr algn="r" defTabSz="9096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6" y="4691476"/>
            <a:ext cx="5437549" cy="44400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992" tIns="45497" rIns="90992" bIns="454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8053"/>
            <a:ext cx="2945955" cy="4929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992" tIns="45497" rIns="90992" bIns="45497" numCol="1" anchor="b" anchorCtr="0" compatLnSpc="1">
            <a:prstTxWarp prst="textNoShape">
              <a:avLst/>
            </a:prstTxWarp>
          </a:bodyPr>
          <a:lstStyle>
            <a:lvl1pPr defTabSz="9096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5" y="9378053"/>
            <a:ext cx="2945955" cy="4929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992" tIns="45497" rIns="90992" bIns="45497" numCol="1" anchor="b" anchorCtr="0" compatLnSpc="1">
            <a:prstTxWarp prst="textNoShape">
              <a:avLst/>
            </a:prstTxWarp>
          </a:bodyPr>
          <a:lstStyle>
            <a:lvl1pPr algn="r" defTabSz="9096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08506AFF-0C5F-43D9-AA99-FF4024289C7C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2854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6540500"/>
            <a:ext cx="9144000" cy="152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1000">
                <a:solidFill>
                  <a:srgbClr val="FFFFFF"/>
                </a:solidFill>
                <a:cs typeface="+mn-cs"/>
              </a:rPr>
              <a:t>www.charlesrussell.co.uk</a:t>
            </a:r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357563"/>
            <a:ext cx="9144000" cy="576262"/>
          </a:xfrm>
        </p:spPr>
        <p:txBody>
          <a:bodyPr lIns="360000" rIns="360000" anchor="t"/>
          <a:lstStyle>
            <a:lvl1pPr algn="ctr">
              <a:defRPr sz="3500">
                <a:solidFill>
                  <a:srgbClr val="003300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933825"/>
            <a:ext cx="9144000" cy="1824038"/>
          </a:xfrm>
        </p:spPr>
        <p:txBody>
          <a:bodyPr lIns="360000" rIns="360000"/>
          <a:lstStyle>
            <a:lvl1pPr marL="0" indent="0" algn="ctr">
              <a:buFontTx/>
              <a:buNone/>
              <a:defRPr sz="290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Ughi e Nunziante - Studio Legale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1F9D0-AA82-4922-A17B-9DB21FAD7AF1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08738" y="1268413"/>
            <a:ext cx="1835150" cy="482441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98525" y="1268413"/>
            <a:ext cx="5357813" cy="482441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Ughi e Nunziante - Studio Legale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EE2A5-74FF-4D55-AB42-28CB296A839F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Ughi e Nunziante - Studio Legale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50F59-135F-4CB3-8AA6-0D6CD132567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Ughi e Nunziante - Studio Legale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9EE30-8874-415E-8EFA-3A4438096224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98525" y="1960563"/>
            <a:ext cx="3595688" cy="4132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960563"/>
            <a:ext cx="3597275" cy="4132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Ughi e Nunziante - Studio Legale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72AB7-9E5F-4159-A799-5698CBB796F9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Ughi e Nunziante - Studio Legale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3199B-6707-47E8-9AE0-87CB2BACA671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Ughi e Nunziante - Studio Legale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D5D4E-EA89-46AE-ADDC-350882C43646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Ughi e Nunziante - Studio Legale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F1D93-BA39-4DC7-9CF3-E19AFCD69D82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Ughi e Nunziante - Studio Legale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E3107-B9BA-4FA2-816C-05C8EE12E122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Ughi e Nunziante - Studio Legale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78F84-14B1-4B27-AB1D-B1FB8F518C31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0000"/>
            <a:lumOff val="80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8525" y="1268413"/>
            <a:ext cx="73453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1960563"/>
            <a:ext cx="7345363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This the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2"/>
            <a:endParaRPr lang="en-GB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98525" y="6381750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it-IT"/>
              <a:t>Ughi e Nunziante - Studio Legale</a:t>
            </a:r>
            <a:endParaRPr lang="en-GB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0038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EA94D4BF-B774-48C0-AF67-4AD3937A9E93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08" r:id="rId2"/>
    <p:sldLayoutId id="2147483807" r:id="rId3"/>
    <p:sldLayoutId id="2147483806" r:id="rId4"/>
    <p:sldLayoutId id="2147483805" r:id="rId5"/>
    <p:sldLayoutId id="2147483804" r:id="rId6"/>
    <p:sldLayoutId id="2147483803" r:id="rId7"/>
    <p:sldLayoutId id="2147483802" r:id="rId8"/>
    <p:sldLayoutId id="2147483801" r:id="rId9"/>
    <p:sldLayoutId id="2147483800" r:id="rId10"/>
    <p:sldLayoutId id="214748379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Font typeface="Arial" charset="0"/>
        <a:buChar char="◦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Font typeface="Arial" charset="0"/>
        <a:buChar char="◦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hyperlink" Target="MODENA/SR_PPP_IT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034141" y="2536371"/>
            <a:ext cx="498770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200" b="1" cap="small" dirty="0">
                <a:solidFill>
                  <a:schemeClr val="accent6"/>
                </a:solidFill>
                <a:latin typeface="Garamond" panose="02020404030301010803" pitchFamily="18" charset="0"/>
              </a:rPr>
              <a:t>Le novità in materia di partenariato pubblico-privato</a:t>
            </a:r>
          </a:p>
          <a:p>
            <a:pPr algn="r"/>
            <a:endParaRPr lang="it-IT" sz="3200" b="1" cap="small" dirty="0">
              <a:solidFill>
                <a:schemeClr val="accent6"/>
              </a:solidFill>
              <a:latin typeface="Garamond" panose="02020404030301010803" pitchFamily="18" charset="0"/>
            </a:endParaRPr>
          </a:p>
          <a:p>
            <a:pPr algn="r"/>
            <a:r>
              <a:rPr lang="it-IT" b="1" i="1" cap="small" dirty="0">
                <a:solidFill>
                  <a:schemeClr val="tx1"/>
                </a:solidFill>
                <a:latin typeface="Garamond" panose="02020404030301010803" pitchFamily="18" charset="0"/>
              </a:rPr>
              <a:t>Avv. Antonio Giacalone</a:t>
            </a:r>
            <a:endParaRPr lang="it-IT" i="1" cap="small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cxnSp>
        <p:nvCxnSpPr>
          <p:cNvPr id="6" name="Connettore 1 5"/>
          <p:cNvCxnSpPr/>
          <p:nvPr/>
        </p:nvCxnSpPr>
        <p:spPr>
          <a:xfrm>
            <a:off x="6455229" y="2536371"/>
            <a:ext cx="0" cy="21771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273503" y="1349829"/>
            <a:ext cx="1847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Modena, 4 ottobre 2018</a:t>
            </a:r>
          </a:p>
        </p:txBody>
      </p:sp>
    </p:spTree>
    <p:extLst>
      <p:ext uri="{BB962C8B-B14F-4D97-AF65-F5344CB8AC3E}">
        <p14:creationId xmlns:p14="http://schemas.microsoft.com/office/powerpoint/2010/main" val="2510805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DE9DA1C-B51D-D549-A594-BF81A8DF8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77" y="377952"/>
            <a:ext cx="7963472" cy="5702681"/>
          </a:xfrm>
        </p:spPr>
        <p:txBody>
          <a:bodyPr/>
          <a:lstStyle/>
          <a:p>
            <a:pPr marL="0" indent="0" algn="ctr">
              <a:buNone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Punto 5.1 Linee Guida </a:t>
            </a:r>
            <a:r>
              <a:rPr lang="it-IT" altLang="it-IT" sz="2400" dirty="0" err="1">
                <a:latin typeface="Garamond" panose="02020404030301010803" pitchFamily="18" charset="0"/>
                <a:ea typeface="ＭＳ Ｐゴシック" charset="-128"/>
              </a:rPr>
              <a:t>Anac</a:t>
            </a: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 n. 9</a:t>
            </a:r>
          </a:p>
          <a:p>
            <a:pPr marL="0" indent="0">
              <a:buNone/>
            </a:pPr>
            <a:endParaRPr lang="it-IT" altLang="it-IT" sz="24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>
              <a:buNone/>
            </a:pPr>
            <a:endParaRPr lang="it-IT" altLang="it-IT" sz="24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>
              <a:buNone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Al contratto di PPP o di concessione è allegata la “matrice dei rischi”, che costituisce – parte integrante del contratto medesimo. Detto documento è elaborato dal RUP o da altro soggetto individuato in conformità al regolamento organizzativo dell’amministrazione ed è definito caso per caso sulla base delle caratteristiche specifiche della prestazione oggetto del contratto, con l’obiettivo di disciplinare ex-ante modalità e limiti di revisione delle condizioni economico-finanziarie poste a base del PEF e offerte in sede di gara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83470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contenuto 2">
            <a:extLst>
              <a:ext uri="{FF2B5EF4-FFF2-40B4-BE49-F238E27FC236}">
                <a16:creationId xmlns:a16="http://schemas.microsoft.com/office/drawing/2014/main" id="{8C6BF96D-C470-654A-9647-E7572B16C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583" y="471639"/>
            <a:ext cx="7583487" cy="4882231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it-IT" altLang="it-IT" sz="2800" dirty="0">
                <a:latin typeface="Garamond" panose="02020404030301010803" pitchFamily="18" charset="0"/>
                <a:ea typeface="ＭＳ Ｐゴシック" charset="-128"/>
              </a:rPr>
              <a:t>Esempio di matrice di rischi e relativa allocazione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6" y="1222408"/>
            <a:ext cx="7223659" cy="532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7671335" y="2675823"/>
            <a:ext cx="1309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Garamond" panose="02020404030301010803" pitchFamily="18" charset="0"/>
              </a:rPr>
              <a:t>Consultazione MEF</a:t>
            </a:r>
          </a:p>
        </p:txBody>
      </p:sp>
    </p:spTree>
    <p:extLst>
      <p:ext uri="{BB962C8B-B14F-4D97-AF65-F5344CB8AC3E}">
        <p14:creationId xmlns:p14="http://schemas.microsoft.com/office/powerpoint/2010/main" val="1661290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contenuto 2">
            <a:extLst>
              <a:ext uri="{FF2B5EF4-FFF2-40B4-BE49-F238E27FC236}">
                <a16:creationId xmlns:a16="http://schemas.microsoft.com/office/drawing/2014/main" id="{1DED03DC-3ED6-374B-8B14-A378C8ADE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463" y="596766"/>
            <a:ext cx="7583487" cy="5852801"/>
          </a:xfrm>
        </p:spPr>
        <p:txBody>
          <a:bodyPr rtlCol="0">
            <a:normAutofit fontScale="62500" lnSpcReduction="20000"/>
          </a:bodyPr>
          <a:lstStyle/>
          <a:p>
            <a:pPr marL="0" indent="0" algn="ctr" eaLnBrk="1" hangingPunct="1">
              <a:buNone/>
            </a:pPr>
            <a:r>
              <a:rPr lang="it-IT" altLang="it-IT" sz="3400" dirty="0">
                <a:solidFill>
                  <a:schemeClr val="accent2"/>
                </a:solidFill>
                <a:latin typeface="Garamond" panose="02020404030301010803" pitchFamily="18" charset="0"/>
                <a:ea typeface="ＭＳ Ｐゴシック" panose="020B0600070205080204" pitchFamily="34" charset="-128"/>
              </a:rPr>
              <a:t>LA </a:t>
            </a:r>
            <a:r>
              <a:rPr lang="it-IT" sz="3400" dirty="0">
                <a:solidFill>
                  <a:schemeClr val="accent2"/>
                </a:solidFill>
                <a:latin typeface="Garamond" panose="02020404030301010803" pitchFamily="18" charset="0"/>
                <a:ea typeface="ＭＳ Ｐゴシック" charset="-128"/>
              </a:rPr>
              <a:t>SOSTENIBILITÀ ECONOMICO-FINANZIARIA / ECONOMICO-SOCIALE</a:t>
            </a:r>
          </a:p>
          <a:p>
            <a:pPr marL="0" indent="0" algn="ctr" eaLnBrk="1" hangingPunct="1">
              <a:buNone/>
            </a:pPr>
            <a:endParaRPr lang="it-IT" sz="2400" dirty="0">
              <a:solidFill>
                <a:schemeClr val="accent2"/>
              </a:solidFill>
              <a:latin typeface="Garamond" panose="02020404030301010803" pitchFamily="18" charset="0"/>
              <a:ea typeface="ＭＳ Ｐゴシック" charset="-128"/>
            </a:endParaRPr>
          </a:p>
          <a:p>
            <a:pPr marL="0" indent="0" eaLnBrk="1" hangingPunct="1">
              <a:buNone/>
            </a:pPr>
            <a:r>
              <a:rPr lang="it-IT" sz="3200" dirty="0">
                <a:latin typeface="Garamond" panose="02020404030301010803" pitchFamily="18" charset="0"/>
                <a:ea typeface="ＭＳ Ｐゴシック" charset="-128"/>
              </a:rPr>
              <a:t>Una prospettiva …</a:t>
            </a:r>
          </a:p>
          <a:p>
            <a:pPr marL="0" indent="0" eaLnBrk="1" hangingPunct="1">
              <a:buNone/>
            </a:pPr>
            <a:endParaRPr lang="it-IT" sz="24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 eaLnBrk="1" hangingPunct="1">
              <a:buNone/>
            </a:pPr>
            <a:r>
              <a:rPr lang="it-IT" sz="3400" dirty="0">
                <a:latin typeface="Garamond" panose="02020404030301010803" pitchFamily="18" charset="0"/>
                <a:ea typeface="ＭＳ Ｐゴシック" charset="-128"/>
              </a:rPr>
              <a:t>«In generale e fermi i criteri e le buone pratiche definite dalle Autorità di regolazione competenti, l’equilibrio economico-finanziario è verificato quando, dato un tasso di congrua remunerazione del capitale investito, il valore attuale netto dei flussi di cassa del progetto (VAN del progetto) è </a:t>
            </a:r>
            <a:r>
              <a:rPr lang="it-IT" sz="3400" b="1" dirty="0">
                <a:latin typeface="Garamond" panose="02020404030301010803" pitchFamily="18" charset="0"/>
                <a:ea typeface="ＭＳ Ｐゴシック" charset="-128"/>
              </a:rPr>
              <a:t>pari a zero</a:t>
            </a:r>
            <a:r>
              <a:rPr lang="it-IT" sz="3400" dirty="0">
                <a:latin typeface="Garamond" panose="02020404030301010803" pitchFamily="18" charset="0"/>
                <a:ea typeface="ＭＳ Ｐゴシック" charset="-128"/>
              </a:rPr>
              <a:t>. Segnatamente, il PEF è in equilibrio quando il </a:t>
            </a:r>
            <a:r>
              <a:rPr lang="it-IT" sz="3400" b="1" dirty="0">
                <a:latin typeface="Garamond" panose="02020404030301010803" pitchFamily="18" charset="0"/>
                <a:ea typeface="ＭＳ Ｐゴシック" charset="-128"/>
              </a:rPr>
              <a:t>TIR dell’azionista è uguale al costo atteso del capitale investito</a:t>
            </a:r>
            <a:r>
              <a:rPr lang="it-IT" sz="3400" dirty="0">
                <a:latin typeface="Garamond" panose="02020404030301010803" pitchFamily="18" charset="0"/>
                <a:ea typeface="ＭＳ Ｐゴシック" charset="-128"/>
              </a:rPr>
              <a:t>; il TIR di progetto è uguale al Costo medio ponderato del capitale (</a:t>
            </a:r>
            <a:r>
              <a:rPr lang="it-IT" sz="3400" dirty="0" err="1">
                <a:latin typeface="Garamond" panose="02020404030301010803" pitchFamily="18" charset="0"/>
                <a:ea typeface="ＭＳ Ｐゴシック" charset="-128"/>
              </a:rPr>
              <a:t>Weighted</a:t>
            </a:r>
            <a:r>
              <a:rPr lang="it-IT" sz="3400" dirty="0">
                <a:latin typeface="Garamond" panose="02020404030301010803" pitchFamily="18" charset="0"/>
                <a:ea typeface="ＭＳ Ｐゴシック" charset="-128"/>
              </a:rPr>
              <a:t> </a:t>
            </a:r>
            <a:r>
              <a:rPr lang="it-IT" sz="3400" dirty="0" err="1">
                <a:latin typeface="Garamond" panose="02020404030301010803" pitchFamily="18" charset="0"/>
                <a:ea typeface="ＭＳ Ｐゴシック" charset="-128"/>
              </a:rPr>
              <a:t>Average</a:t>
            </a:r>
            <a:r>
              <a:rPr lang="it-IT" sz="3400" dirty="0">
                <a:latin typeface="Garamond" panose="02020404030301010803" pitchFamily="18" charset="0"/>
                <a:ea typeface="ＭＳ Ｐゴシック" charset="-128"/>
              </a:rPr>
              <a:t> </a:t>
            </a:r>
            <a:r>
              <a:rPr lang="it-IT" sz="3400" dirty="0" err="1">
                <a:latin typeface="Garamond" panose="02020404030301010803" pitchFamily="18" charset="0"/>
                <a:ea typeface="ＭＳ Ｐゴシック" charset="-128"/>
              </a:rPr>
              <a:t>Cost</a:t>
            </a:r>
            <a:r>
              <a:rPr lang="it-IT" sz="3400" dirty="0">
                <a:latin typeface="Garamond" panose="02020404030301010803" pitchFamily="18" charset="0"/>
                <a:ea typeface="ＭＳ Ｐゴシック" charset="-128"/>
              </a:rPr>
              <a:t> of Capital - WACC); il VAN dell’azionista/di progetto è pari a zero. </a:t>
            </a:r>
            <a:r>
              <a:rPr lang="it-IT" sz="3400" b="1" dirty="0">
                <a:latin typeface="Garamond" panose="02020404030301010803" pitchFamily="18" charset="0"/>
                <a:ea typeface="ＭＳ Ｐゴシック" charset="-128"/>
              </a:rPr>
              <a:t>Se i valori di VAN e TIR di progetto non tendono all’equilibrio significa che il contratto contiene margini di </a:t>
            </a:r>
            <a:r>
              <a:rPr lang="it-IT" sz="3400" b="1" u="sng" dirty="0">
                <a:latin typeface="Garamond" panose="02020404030301010803" pitchFamily="18" charset="0"/>
                <a:ea typeface="ＭＳ Ｐゴシック" charset="-128"/>
              </a:rPr>
              <a:t>extra-redditività</a:t>
            </a:r>
            <a:r>
              <a:rPr lang="it-IT" sz="3400" b="1" dirty="0">
                <a:latin typeface="Garamond" panose="02020404030301010803" pitchFamily="18" charset="0"/>
                <a:ea typeface="ＭＳ Ｐゴシック" charset="-128"/>
              </a:rPr>
              <a:t> </a:t>
            </a:r>
            <a:r>
              <a:rPr lang="it-IT" sz="3400" dirty="0">
                <a:latin typeface="Garamond" panose="02020404030301010803" pitchFamily="18" charset="0"/>
                <a:ea typeface="ＭＳ Ｐゴシック" charset="-128"/>
              </a:rPr>
              <a:t>per il partner privato che ne riducono il trasferimento del rischio operativo e, pertanto, queste situazioni devono essere attentamente valutate dalle amministrazioni.»</a:t>
            </a:r>
          </a:p>
          <a:p>
            <a:pPr marL="0" indent="0" eaLnBrk="1" hangingPunct="1">
              <a:buNone/>
            </a:pPr>
            <a:endParaRPr lang="it-IT" sz="34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 algn="r" eaLnBrk="1" hangingPunct="1">
              <a:buNone/>
            </a:pPr>
            <a:r>
              <a:rPr lang="it-IT" sz="3400" dirty="0">
                <a:latin typeface="Garamond" panose="02020404030301010803" pitchFamily="18" charset="0"/>
                <a:ea typeface="ＭＳ Ｐゴシック" charset="-128"/>
              </a:rPr>
              <a:t>Linee Guida </a:t>
            </a:r>
            <a:r>
              <a:rPr lang="it-IT" sz="3400" dirty="0" err="1">
                <a:latin typeface="Garamond" panose="02020404030301010803" pitchFamily="18" charset="0"/>
                <a:ea typeface="ＭＳ Ｐゴシック" charset="-128"/>
              </a:rPr>
              <a:t>Anac</a:t>
            </a:r>
            <a:r>
              <a:rPr lang="it-IT" sz="3400" dirty="0">
                <a:latin typeface="Garamond" panose="02020404030301010803" pitchFamily="18" charset="0"/>
                <a:ea typeface="ＭＳ Ｐゴシック" charset="-128"/>
              </a:rPr>
              <a:t> n. 9</a:t>
            </a:r>
          </a:p>
          <a:p>
            <a:pPr marL="0" indent="0" algn="r" eaLnBrk="1" hangingPunct="1">
              <a:buNone/>
            </a:pPr>
            <a:r>
              <a:rPr lang="it-IT" sz="3400" dirty="0">
                <a:latin typeface="Garamond" panose="02020404030301010803" pitchFamily="18" charset="0"/>
                <a:ea typeface="ＭＳ Ｐゴシック" charset="-128"/>
              </a:rPr>
              <a:t>Indicazioni del Consiglio di Stato comm. spec., 29/03/2017,  n. 775</a:t>
            </a:r>
          </a:p>
        </p:txBody>
      </p:sp>
    </p:spTree>
    <p:extLst>
      <p:ext uri="{BB962C8B-B14F-4D97-AF65-F5344CB8AC3E}">
        <p14:creationId xmlns:p14="http://schemas.microsoft.com/office/powerpoint/2010/main" val="314308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contenuto 2">
            <a:extLst>
              <a:ext uri="{FF2B5EF4-FFF2-40B4-BE49-F238E27FC236}">
                <a16:creationId xmlns:a16="http://schemas.microsoft.com/office/drawing/2014/main" id="{8C6BF96D-C470-654A-9647-E7572B16C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334" y="946284"/>
            <a:ext cx="7583487" cy="4494213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it-IT" altLang="it-IT" sz="2800" i="1" dirty="0" err="1">
                <a:latin typeface="Garamond" panose="02020404030301010803" pitchFamily="18" charset="0"/>
                <a:ea typeface="ＭＳ Ｐゴシック" charset="-128"/>
              </a:rPr>
              <a:t>Remind</a:t>
            </a:r>
            <a:r>
              <a:rPr lang="it-IT" altLang="it-IT" sz="2800" dirty="0">
                <a:latin typeface="Garamond" panose="02020404030301010803" pitchFamily="18" charset="0"/>
                <a:ea typeface="ＭＳ Ｐゴシック" charset="-128"/>
              </a:rPr>
              <a:t> …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endParaRPr lang="it-IT" altLang="it-IT" sz="24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endParaRPr lang="it-IT" altLang="it-IT" sz="24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L’art. 181 comma 3, impone un’adeguata istruttoria anche della sostenibilità economico-finanziaria e economico-sociale dell'operazione. 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endParaRPr lang="it-IT" altLang="it-IT" sz="24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Ma allora, cos’è in concreto l’extra redditività ? 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Per intenderci: con il VAN uguale a zero, il rendimento conseguito dall'operatore eguaglia il costo del capitale.</a:t>
            </a:r>
          </a:p>
        </p:txBody>
      </p:sp>
    </p:spTree>
    <p:extLst>
      <p:ext uri="{BB962C8B-B14F-4D97-AF65-F5344CB8AC3E}">
        <p14:creationId xmlns:p14="http://schemas.microsoft.com/office/powerpoint/2010/main" val="325575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46509" y="490888"/>
            <a:ext cx="7897379" cy="5601937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>
                <a:latin typeface="Garamond" panose="02020404030301010803" pitchFamily="18" charset="0"/>
              </a:rPr>
              <a:t>DEFINIZIONE DI (NECESSARIO) EQUILIBRIO ECONOMICO FINANZIARIO</a:t>
            </a:r>
          </a:p>
          <a:p>
            <a:pPr marL="0" indent="0" algn="ctr">
              <a:buNone/>
            </a:pPr>
            <a:endParaRPr lang="it-IT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it-IT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dirty="0">
                <a:latin typeface="Garamond" panose="02020404030301010803" pitchFamily="18" charset="0"/>
              </a:rPr>
              <a:t>Art. 3 c. 1 </a:t>
            </a:r>
            <a:r>
              <a:rPr lang="it-IT" dirty="0" err="1">
                <a:latin typeface="Garamond" panose="02020404030301010803" pitchFamily="18" charset="0"/>
              </a:rPr>
              <a:t>lett</a:t>
            </a:r>
            <a:r>
              <a:rPr lang="it-IT" dirty="0">
                <a:latin typeface="Garamond" panose="02020404030301010803" pitchFamily="18" charset="0"/>
              </a:rPr>
              <a:t>. </a:t>
            </a:r>
            <a:r>
              <a:rPr lang="it-IT" dirty="0" err="1">
                <a:latin typeface="Garamond" panose="02020404030301010803" pitchFamily="18" charset="0"/>
              </a:rPr>
              <a:t>fff</a:t>
            </a:r>
            <a:r>
              <a:rPr lang="it-IT" dirty="0">
                <a:latin typeface="Garamond" panose="02020404030301010803" pitchFamily="18" charset="0"/>
              </a:rPr>
              <a:t>)</a:t>
            </a:r>
          </a:p>
          <a:p>
            <a:pPr marL="0" indent="0">
              <a:buNone/>
            </a:pPr>
            <a:r>
              <a:rPr lang="it-IT" dirty="0">
                <a:latin typeface="Garamond" panose="02020404030301010803" pitchFamily="18" charset="0"/>
              </a:rPr>
              <a:t>«equilibrio economico e finanziario», la contemporanea presenza delle condizioni di </a:t>
            </a:r>
            <a:r>
              <a:rPr lang="it-IT" u="sng" dirty="0">
                <a:latin typeface="Garamond" panose="02020404030301010803" pitchFamily="18" charset="0"/>
              </a:rPr>
              <a:t>convenienza</a:t>
            </a:r>
            <a:r>
              <a:rPr lang="it-IT" dirty="0">
                <a:latin typeface="Garamond" panose="02020404030301010803" pitchFamily="18" charset="0"/>
              </a:rPr>
              <a:t> economica e sostenibilità finanziaria. Per convenienza economica si intende la capacità del progetto di </a:t>
            </a:r>
            <a:r>
              <a:rPr lang="it-IT" u="sng" dirty="0">
                <a:latin typeface="Garamond" panose="02020404030301010803" pitchFamily="18" charset="0"/>
              </a:rPr>
              <a:t>creare valore </a:t>
            </a:r>
            <a:r>
              <a:rPr lang="it-IT" dirty="0">
                <a:latin typeface="Garamond" panose="02020404030301010803" pitchFamily="18" charset="0"/>
              </a:rPr>
              <a:t>nell’arco dell'efficacia del contratto e di generare un livello di </a:t>
            </a:r>
            <a:r>
              <a:rPr lang="it-IT" u="sng" dirty="0">
                <a:latin typeface="Garamond" panose="02020404030301010803" pitchFamily="18" charset="0"/>
              </a:rPr>
              <a:t>redditività adeguato per il capitale investito</a:t>
            </a:r>
            <a:r>
              <a:rPr lang="it-IT" dirty="0">
                <a:latin typeface="Garamond" panose="02020404030301010803" pitchFamily="18" charset="0"/>
              </a:rPr>
              <a:t>; per sostenibilità finanziaria si intende la capacità del progetto di </a:t>
            </a:r>
            <a:r>
              <a:rPr lang="it-IT" u="sng" dirty="0">
                <a:latin typeface="Garamond" panose="02020404030301010803" pitchFamily="18" charset="0"/>
              </a:rPr>
              <a:t>generare flussi di cassa </a:t>
            </a:r>
            <a:r>
              <a:rPr lang="it-IT" dirty="0">
                <a:latin typeface="Garamond" panose="02020404030301010803" pitchFamily="18" charset="0"/>
              </a:rPr>
              <a:t>sufficienti a garantire il rimborso del finanziamento</a:t>
            </a:r>
          </a:p>
        </p:txBody>
      </p:sp>
    </p:spTree>
    <p:extLst>
      <p:ext uri="{BB962C8B-B14F-4D97-AF65-F5344CB8AC3E}">
        <p14:creationId xmlns:p14="http://schemas.microsoft.com/office/powerpoint/2010/main" val="17316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olo 1">
            <a:extLst>
              <a:ext uri="{FF2B5EF4-FFF2-40B4-BE49-F238E27FC236}">
                <a16:creationId xmlns:a16="http://schemas.microsoft.com/office/drawing/2014/main" id="{96C0D3E9-C4CF-3C49-AE12-EAE17D508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28663"/>
          </a:xfrm>
        </p:spPr>
        <p:txBody>
          <a:bodyPr/>
          <a:lstStyle/>
          <a:p>
            <a:pPr algn="ctr" eaLnBrk="1" hangingPunct="1"/>
            <a:r>
              <a:rPr lang="it-IT" altLang="it-IT" sz="3200" dirty="0"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rPr>
              <a:t>Critiche e criticità</a:t>
            </a:r>
          </a:p>
        </p:txBody>
      </p:sp>
      <p:sp>
        <p:nvSpPr>
          <p:cNvPr id="31746" name="Segnaposto contenuto 2">
            <a:extLst>
              <a:ext uri="{FF2B5EF4-FFF2-40B4-BE49-F238E27FC236}">
                <a16:creationId xmlns:a16="http://schemas.microsoft.com/office/drawing/2014/main" id="{8D9CBE1B-0EBE-B746-8DA9-4EE07EFFD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463" y="1543050"/>
            <a:ext cx="7583487" cy="449421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u="sng" dirty="0">
                <a:latin typeface="Garamond" panose="02020404030301010803" pitchFamily="18" charset="0"/>
                <a:ea typeface="ＭＳ Ｐゴシック" charset="-128"/>
              </a:rPr>
              <a:t>Finanziamento</a:t>
            </a:r>
            <a:r>
              <a:rPr lang="it-IT" altLang="it-IT" dirty="0">
                <a:latin typeface="Garamond" panose="02020404030301010803" pitchFamily="18" charset="0"/>
                <a:ea typeface="ＭＳ Ｐゴシック" charset="-128"/>
              </a:rPr>
              <a:t>. Come conciliare con la </a:t>
            </a:r>
            <a:r>
              <a:rPr lang="it-IT" altLang="it-IT" b="1" dirty="0">
                <a:latin typeface="Garamond" panose="02020404030301010803" pitchFamily="18" charset="0"/>
                <a:ea typeface="ＭＳ Ｐゴシック" charset="-128"/>
              </a:rPr>
              <a:t>previsione dell’art. 165 c. 3</a:t>
            </a:r>
            <a:r>
              <a:rPr lang="it-IT" altLang="it-IT" dirty="0">
                <a:latin typeface="Garamond" panose="02020404030301010803" pitchFamily="18" charset="0"/>
                <a:ea typeface="ＭＳ Ｐゴシック" charset="-128"/>
              </a:rPr>
              <a:t> ? «Al fine di agevolare l'ottenimento del finanziamento dell'opera, i bandi e i relativi allegati, ivi compresi, a seconda dei casi, lo schema di contratto e il piano economico finanziario </a:t>
            </a:r>
            <a:r>
              <a:rPr lang="it-IT" altLang="it-IT" u="sng" dirty="0">
                <a:latin typeface="Garamond" panose="02020404030301010803" pitchFamily="18" charset="0"/>
                <a:ea typeface="ＭＳ Ｐゴシック" charset="-128"/>
              </a:rPr>
              <a:t>sono definiti in modo da assicurare adeguati livelli di bancabilità,</a:t>
            </a:r>
            <a:r>
              <a:rPr lang="it-IT" altLang="it-IT" dirty="0">
                <a:latin typeface="Garamond" panose="02020404030301010803" pitchFamily="18" charset="0"/>
                <a:ea typeface="ＭＳ Ｐゴシック" charset="-128"/>
              </a:rPr>
              <a:t> intendendosi per tali la reperibilità sul mercato finanziario di risorse proporzionate ai fabbisogni, la sostenibilità di tali fonti e la congrua redditività del capitale investito»;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u="sng" dirty="0">
                <a:latin typeface="Garamond" panose="02020404030301010803" pitchFamily="18" charset="0"/>
                <a:ea typeface="ＭＳ Ｐゴシック" charset="-128"/>
              </a:rPr>
              <a:t>Profitto</a:t>
            </a:r>
            <a:r>
              <a:rPr lang="it-IT" altLang="it-IT" dirty="0">
                <a:latin typeface="Garamond" panose="02020404030301010803" pitchFamily="18" charset="0"/>
                <a:ea typeface="ＭＳ Ｐゴシック" charset="-128"/>
              </a:rPr>
              <a:t>. È evidente che il privato debba poter avere la legittima aspettativa di un rendimento superiore al mero costo del capitale;</a:t>
            </a:r>
          </a:p>
        </p:txBody>
      </p:sp>
    </p:spTree>
    <p:extLst>
      <p:ext uri="{BB962C8B-B14F-4D97-AF65-F5344CB8AC3E}">
        <p14:creationId xmlns:p14="http://schemas.microsoft.com/office/powerpoint/2010/main" val="3605765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contenuto 2">
            <a:extLst>
              <a:ext uri="{FF2B5EF4-FFF2-40B4-BE49-F238E27FC236}">
                <a16:creationId xmlns:a16="http://schemas.microsoft.com/office/drawing/2014/main" id="{8D9CBE1B-0EBE-B746-8DA9-4EE07EFFD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463" y="744153"/>
            <a:ext cx="7583487" cy="449421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u="sng" dirty="0">
                <a:latin typeface="Garamond" panose="02020404030301010803" pitchFamily="18" charset="0"/>
                <a:ea typeface="ＭＳ Ｐゴシック" charset="-128"/>
              </a:rPr>
              <a:t>Bancabilità:</a:t>
            </a:r>
            <a:r>
              <a:rPr lang="it-IT" altLang="it-IT" dirty="0">
                <a:latin typeface="Garamond" panose="02020404030301010803" pitchFamily="18" charset="0"/>
                <a:ea typeface="ＭＳ Ｐゴシック" charset="-128"/>
              </a:rPr>
              <a:t> I PPP non vedono coinvolti solo il concedente e il concessionario, essendo la presenza dei soci di capitale / finanziatori imprescindibile. Le condizioni ipotizzate mal si conciliano con la «</a:t>
            </a:r>
            <a:r>
              <a:rPr lang="it-IT" altLang="it-IT" i="1" dirty="0">
                <a:latin typeface="Garamond" panose="02020404030301010803" pitchFamily="18" charset="0"/>
                <a:ea typeface="ＭＳ Ｐゴシック" charset="-128"/>
              </a:rPr>
              <a:t>policy» </a:t>
            </a:r>
            <a:r>
              <a:rPr lang="it-IT" altLang="it-IT" dirty="0">
                <a:latin typeface="Garamond" panose="02020404030301010803" pitchFamily="18" charset="0"/>
                <a:ea typeface="ＭＳ Ｐゴシック" charset="-128"/>
              </a:rPr>
              <a:t>bancaria. Il TIR deve tendere a essere superiore al WACC o sarà estremamente complesso avere progetti bancabili.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it-IT" altLang="it-IT" u="sng" dirty="0">
              <a:latin typeface="Garamond" panose="02020404030301010803" pitchFamily="18" charset="0"/>
              <a:ea typeface="ＭＳ Ｐゴシック" charset="-128"/>
            </a:endParaRP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u="sng" dirty="0">
                <a:latin typeface="Garamond" panose="02020404030301010803" pitchFamily="18" charset="0"/>
                <a:ea typeface="ＭＳ Ｐゴシック" charset="-128"/>
              </a:rPr>
              <a:t>Non linearità</a:t>
            </a:r>
            <a:r>
              <a:rPr lang="it-IT" altLang="it-IT" dirty="0">
                <a:latin typeface="Garamond" panose="02020404030301010803" pitchFamily="18" charset="0"/>
                <a:ea typeface="ＭＳ Ｐゴシック" charset="-128"/>
              </a:rPr>
              <a:t>. Le condizioni previste da </a:t>
            </a:r>
            <a:r>
              <a:rPr lang="it-IT" altLang="it-IT" dirty="0" err="1">
                <a:latin typeface="Garamond" panose="02020404030301010803" pitchFamily="18" charset="0"/>
                <a:ea typeface="ＭＳ Ｐゴシック" charset="-128"/>
              </a:rPr>
              <a:t>Anac</a:t>
            </a:r>
            <a:r>
              <a:rPr lang="it-IT" altLang="it-IT" dirty="0">
                <a:latin typeface="Garamond" panose="02020404030301010803" pitchFamily="18" charset="0"/>
                <a:ea typeface="ＭＳ Ｐゴシック" charset="-128"/>
              </a:rPr>
              <a:t> sarebbero difficilmente realizzabili, specie nei primi anni in cui la disponibilità di cassa risente ampiamente del debito contratto.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it-IT" altLang="it-IT" dirty="0">
              <a:solidFill>
                <a:schemeClr val="tx1">
                  <a:lumMod val="75000"/>
                  <a:lumOff val="25000"/>
                </a:schemeClr>
              </a:solidFill>
              <a:latin typeface="Garamond" panose="02020404030301010803" pitchFamily="18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661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ctr">
              <a:buNone/>
            </a:pPr>
            <a:endParaRPr lang="it-IT" sz="2400" dirty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it-IT" sz="2400" dirty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it-IT" sz="2800" dirty="0">
                <a:solidFill>
                  <a:srgbClr val="002060"/>
                </a:solidFill>
                <a:latin typeface="Garamond" panose="02020404030301010803" pitchFamily="18" charset="0"/>
              </a:rPr>
              <a:t>Grazie per l’attenzione</a:t>
            </a:r>
          </a:p>
          <a:p>
            <a:pPr marL="0" indent="0" algn="ctr">
              <a:buNone/>
            </a:pPr>
            <a:endParaRPr lang="it-IT" sz="2400" dirty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it-IT" sz="2400" dirty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  <a:latin typeface="Garamond" panose="02020404030301010803" pitchFamily="18" charset="0"/>
              </a:rPr>
              <a:t>Avv. Antonio Giacalone</a:t>
            </a:r>
          </a:p>
          <a:p>
            <a:pPr marL="0" indent="0">
              <a:buNone/>
            </a:pPr>
            <a:r>
              <a:rPr lang="it-IT" sz="2400" dirty="0" err="1">
                <a:solidFill>
                  <a:srgbClr val="002060"/>
                </a:solidFill>
                <a:latin typeface="Garamond" panose="02020404030301010803" pitchFamily="18" charset="0"/>
              </a:rPr>
              <a:t>AGiacalone@unlaw.it</a:t>
            </a:r>
            <a:endParaRPr lang="it-IT" sz="2400" dirty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  <a:latin typeface="Garamond" panose="02020404030301010803" pitchFamily="18" charset="0"/>
              </a:rPr>
              <a:t>					          </a:t>
            </a:r>
            <a:r>
              <a:rPr lang="it-IT" sz="2400" dirty="0" err="1">
                <a:solidFill>
                  <a:srgbClr val="002060"/>
                </a:solidFill>
                <a:latin typeface="Garamond" panose="02020404030301010803" pitchFamily="18" charset="0"/>
              </a:rPr>
              <a:t>info@in-team.com</a:t>
            </a:r>
            <a:endParaRPr lang="it-IT" sz="2400" dirty="0">
              <a:solidFill>
                <a:srgbClr val="002060"/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7987208-80E1-F940-9536-BE09E47CF6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42" y="2535050"/>
            <a:ext cx="2463800" cy="73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348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64028"/>
            <a:ext cx="8224838" cy="5355771"/>
          </a:xfrm>
        </p:spPr>
        <p:txBody>
          <a:bodyPr/>
          <a:lstStyle/>
          <a:p>
            <a:pPr marL="0" indent="0" algn="ctr">
              <a:buNone/>
            </a:pPr>
            <a:r>
              <a:rPr lang="it-IT" sz="2800" dirty="0">
                <a:solidFill>
                  <a:schemeClr val="accent2"/>
                </a:solidFill>
                <a:latin typeface="Garamond" panose="02020404030301010803" pitchFamily="18" charset="0"/>
              </a:rPr>
              <a:t>RUOLO E FUNZIONE DEL PPP</a:t>
            </a:r>
          </a:p>
          <a:p>
            <a:pPr marL="0" indent="0">
              <a:buNone/>
            </a:pPr>
            <a:endParaRPr lang="it-IT" sz="2800" dirty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it-IT" sz="2800" dirty="0">
                <a:latin typeface="Garamond" panose="02020404030301010803" pitchFamily="18" charset="0"/>
              </a:rPr>
              <a:t>Strumento ormai vetusto o ancora poco sfruttato e compreso ? </a:t>
            </a:r>
          </a:p>
          <a:p>
            <a:pPr marL="0" indent="0" algn="ctr">
              <a:buNone/>
            </a:pPr>
            <a:endParaRPr lang="it-IT" sz="2800" dirty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it-IT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it-IT" sz="2800" dirty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it-IT" sz="2800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65" y="2791159"/>
            <a:ext cx="4351337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502" y="2791158"/>
            <a:ext cx="4351337" cy="283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4154016" y="5765533"/>
            <a:ext cx="4351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Garamond" panose="02020404030301010803" pitchFamily="18" charset="0"/>
              </a:rPr>
              <a:t>U.K.   Grecia  Italia  Paesi Bassi</a:t>
            </a:r>
          </a:p>
        </p:txBody>
      </p:sp>
      <p:cxnSp>
        <p:nvCxnSpPr>
          <p:cNvPr id="6" name="Connettore 2 5"/>
          <p:cNvCxnSpPr/>
          <p:nvPr/>
        </p:nvCxnSpPr>
        <p:spPr>
          <a:xfrm flipV="1">
            <a:off x="4536622" y="5361272"/>
            <a:ext cx="247134" cy="404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V="1">
            <a:off x="5119037" y="5245768"/>
            <a:ext cx="386614" cy="622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ttore 2 12"/>
          <p:cNvCxnSpPr>
            <a:stCxn id="4" idx="0"/>
          </p:cNvCxnSpPr>
          <p:nvPr/>
        </p:nvCxnSpPr>
        <p:spPr>
          <a:xfrm flipH="1" flipV="1">
            <a:off x="5846017" y="5274645"/>
            <a:ext cx="483668" cy="490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V="1">
            <a:off x="5505651" y="5245768"/>
            <a:ext cx="125129" cy="622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3455471" y="6391173"/>
            <a:ext cx="3104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Garamond" panose="02020404030301010803" pitchFamily="18" charset="0"/>
              </a:rPr>
              <a:t>Fonte: </a:t>
            </a:r>
            <a:r>
              <a:rPr lang="it-IT" sz="1400" i="1" dirty="0">
                <a:latin typeface="Garamond" panose="02020404030301010803" pitchFamily="18" charset="0"/>
                <a:hlinkClick r:id="rId4" action="ppaction://hlinkfile"/>
              </a:rPr>
              <a:t>Corte dei conti europea</a:t>
            </a:r>
            <a:endParaRPr lang="it-IT" sz="1400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84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0139" y="500514"/>
            <a:ext cx="7733749" cy="5592311"/>
          </a:xfrm>
        </p:spPr>
        <p:txBody>
          <a:bodyPr/>
          <a:lstStyle/>
          <a:p>
            <a:pPr marL="0" indent="0" algn="ctr">
              <a:buNone/>
            </a:pPr>
            <a:r>
              <a:rPr lang="it-IT" sz="2800" dirty="0">
                <a:latin typeface="Garamond" panose="02020404030301010803" pitchFamily="18" charset="0"/>
              </a:rPr>
              <a:t>Alcune novità «in pillole»</a:t>
            </a:r>
          </a:p>
          <a:p>
            <a:pPr marL="0" indent="0" algn="ctr">
              <a:buNone/>
            </a:pPr>
            <a:endParaRPr lang="it-IT" sz="2800" dirty="0">
              <a:latin typeface="Garamond" panose="02020404030301010803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it-IT" sz="2400" dirty="0">
                <a:latin typeface="Garamond" panose="02020404030301010803" pitchFamily="18" charset="0"/>
              </a:rPr>
              <a:t>Definizione di PPP che apre a nuove possibili schemi e forme di remunerazione del privato (es. canoni e qualsiasi altra forma di contropartita economica / conferimento di </a:t>
            </a:r>
            <a:r>
              <a:rPr lang="it-IT" sz="2400" i="1" dirty="0" err="1">
                <a:latin typeface="Garamond" panose="02020404030301010803" pitchFamily="18" charset="0"/>
              </a:rPr>
              <a:t>assets</a:t>
            </a:r>
            <a:r>
              <a:rPr lang="it-IT" sz="2400" dirty="0">
                <a:latin typeface="Garamond" panose="02020404030301010803" pitchFamily="18" charset="0"/>
              </a:rPr>
              <a:t> pubblici)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it-IT" sz="2400" dirty="0">
                <a:latin typeface="Garamond" panose="02020404030301010803" pitchFamily="18" charset="0"/>
              </a:rPr>
              <a:t>Specifiche considerazioni sui PPP per opere «fredde» e «calde»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it-IT" sz="2400" dirty="0">
                <a:latin typeface="Garamond" panose="02020404030301010803" pitchFamily="18" charset="0"/>
              </a:rPr>
              <a:t>Valorizzazione degli schemi di PPP ad iniziativa privata </a:t>
            </a:r>
          </a:p>
          <a:p>
            <a:pPr marL="0" indent="0" algn="just">
              <a:buNone/>
            </a:pPr>
            <a:endParaRPr lang="it-IT" sz="2400" dirty="0">
              <a:latin typeface="Garamond" panose="02020404030301010803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it-IT" sz="2400" dirty="0">
                <a:solidFill>
                  <a:srgbClr val="C00000"/>
                </a:solidFill>
                <a:latin typeface="Garamond" panose="02020404030301010803" pitchFamily="18" charset="0"/>
              </a:rPr>
              <a:t>Più puntale disciplina sull’allocazione dei rischi e sulla necessaria preliminare valutazione (matrice dei rischi)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it-IT" sz="2400" dirty="0">
                <a:solidFill>
                  <a:srgbClr val="C00000"/>
                </a:solidFill>
                <a:latin typeface="Garamond" panose="02020404030301010803" pitchFamily="18" charset="0"/>
              </a:rPr>
              <a:t>Riferimenti sull’equilibrio economico finanziario (quale presupposto per la corretta allocazione dei rischi)</a:t>
            </a:r>
          </a:p>
          <a:p>
            <a:pPr marL="0" indent="0" algn="just">
              <a:buNone/>
            </a:pPr>
            <a:endParaRPr lang="it-IT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2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29389" y="616017"/>
            <a:ext cx="7714500" cy="5476808"/>
          </a:xfrm>
        </p:spPr>
        <p:txBody>
          <a:bodyPr/>
          <a:lstStyle/>
          <a:p>
            <a:pPr marL="0" indent="0" algn="ctr">
              <a:buNone/>
            </a:pPr>
            <a:endParaRPr lang="it-IT" sz="28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 algn="ctr">
              <a:buNone/>
            </a:pPr>
            <a:endParaRPr lang="it-IT" sz="28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>
              <a:buNone/>
            </a:pPr>
            <a:r>
              <a:rPr lang="it-IT" sz="2800" dirty="0">
                <a:solidFill>
                  <a:schemeClr val="accent2"/>
                </a:solidFill>
                <a:latin typeface="Garamond" panose="02020404030301010803" pitchFamily="18" charset="0"/>
                <a:ea typeface="ＭＳ Ｐゴシック" charset="-128"/>
              </a:rPr>
              <a:t>ANALISI DEI RISCHI</a:t>
            </a:r>
          </a:p>
          <a:p>
            <a:pPr marL="0" indent="0">
              <a:buNone/>
            </a:pPr>
            <a:endParaRPr lang="it-IT" sz="2800" dirty="0">
              <a:solidFill>
                <a:schemeClr val="accent2"/>
              </a:solidFill>
              <a:latin typeface="Garamond" panose="02020404030301010803" pitchFamily="18" charset="0"/>
              <a:ea typeface="ＭＳ Ｐゴシック" charset="-128"/>
            </a:endParaRPr>
          </a:p>
          <a:p>
            <a:pPr marL="0" indent="0">
              <a:buNone/>
            </a:pPr>
            <a:r>
              <a:rPr lang="it-IT" sz="2800" dirty="0">
                <a:solidFill>
                  <a:schemeClr val="accent2"/>
                </a:solidFill>
                <a:latin typeface="Garamond" panose="02020404030301010803" pitchFamily="18" charset="0"/>
                <a:ea typeface="ＭＳ Ｐゴシック" charset="-128"/>
              </a:rPr>
              <a:t>SOSTENIBILITÀ </a:t>
            </a:r>
          </a:p>
          <a:p>
            <a:pPr marL="0" indent="0">
              <a:buNone/>
            </a:pPr>
            <a:r>
              <a:rPr lang="it-IT" sz="2800" dirty="0">
                <a:solidFill>
                  <a:schemeClr val="accent2"/>
                </a:solidFill>
                <a:latin typeface="Garamond" panose="02020404030301010803" pitchFamily="18" charset="0"/>
                <a:ea typeface="ＭＳ Ｐゴシック" charset="-128"/>
              </a:rPr>
              <a:t>ECONOMICO-FINANZIARIA </a:t>
            </a:r>
          </a:p>
          <a:p>
            <a:pPr marL="0" indent="0">
              <a:buNone/>
            </a:pPr>
            <a:r>
              <a:rPr lang="it-IT" sz="2800" dirty="0">
                <a:solidFill>
                  <a:schemeClr val="accent2"/>
                </a:solidFill>
                <a:latin typeface="Garamond" panose="02020404030301010803" pitchFamily="18" charset="0"/>
                <a:ea typeface="ＭＳ Ｐゴシック" charset="-128"/>
              </a:rPr>
              <a:t>/ ECONOMICO-SOCIALE</a:t>
            </a:r>
            <a:endParaRPr lang="it-IT" sz="2800" dirty="0">
              <a:latin typeface="Garamond" panose="02020404030301010803" pitchFamily="18" charset="0"/>
              <a:ea typeface="ＭＳ Ｐゴシック" charset="-128"/>
            </a:endParaRPr>
          </a:p>
        </p:txBody>
      </p:sp>
      <p:pic>
        <p:nvPicPr>
          <p:cNvPr id="4098" name="Picture 2" descr="C:\Users\giacalon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03844">
            <a:off x="5801101" y="1380772"/>
            <a:ext cx="26574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6EFD84C2-0E6F-CA4E-BDB4-FFA72945AA5D}"/>
              </a:ext>
            </a:extLst>
          </p:cNvPr>
          <p:cNvCxnSpPr>
            <a:cxnSpLocks/>
          </p:cNvCxnSpPr>
          <p:nvPr/>
        </p:nvCxnSpPr>
        <p:spPr>
          <a:xfrm>
            <a:off x="3938016" y="1889760"/>
            <a:ext cx="1633728" cy="85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630D235F-CD58-EE47-8E03-4F9DE504C21E}"/>
              </a:ext>
            </a:extLst>
          </p:cNvPr>
          <p:cNvCxnSpPr/>
          <p:nvPr/>
        </p:nvCxnSpPr>
        <p:spPr>
          <a:xfrm flipV="1">
            <a:off x="5254752" y="2999232"/>
            <a:ext cx="633984" cy="355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95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contenuto 2">
            <a:extLst>
              <a:ext uri="{FF2B5EF4-FFF2-40B4-BE49-F238E27FC236}">
                <a16:creationId xmlns:a16="http://schemas.microsoft.com/office/drawing/2014/main" id="{B939C292-18A0-B64C-96BE-60CF4C798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692" y="413886"/>
            <a:ext cx="7583487" cy="5623377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it-IT" altLang="it-IT" sz="2800" dirty="0">
                <a:solidFill>
                  <a:schemeClr val="accent2"/>
                </a:solidFill>
                <a:latin typeface="Garamond" panose="02020404030301010803" pitchFamily="18" charset="0"/>
                <a:ea typeface="ＭＳ Ｐゴシック" panose="020B0600070205080204" pitchFamily="34" charset="-128"/>
              </a:rPr>
              <a:t>RISCHI E LORO ALLOCAZIONE </a:t>
            </a:r>
          </a:p>
          <a:p>
            <a:pPr marL="0" indent="0" eaLnBrk="1" hangingPunct="1">
              <a:buFont typeface="Wingdings 2" pitchFamily="2" charset="2"/>
              <a:buNone/>
            </a:pPr>
            <a:endParaRPr lang="it-IT" altLang="it-IT" sz="1800" dirty="0">
              <a:latin typeface="Garamond" panose="02020404030301010803" pitchFamily="18" charset="0"/>
              <a:ea typeface="ＭＳ Ｐゴシック" panose="020B0600070205080204" pitchFamily="34" charset="-128"/>
            </a:endParaRPr>
          </a:p>
          <a:p>
            <a:pPr marL="0" indent="0" eaLnBrk="1" hangingPunct="1">
              <a:buFont typeface="Wingdings 2" pitchFamily="2" charset="2"/>
              <a:buNone/>
            </a:pPr>
            <a:r>
              <a:rPr lang="it-IT" altLang="it-IT" sz="1800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Art. 165. (Rischio ed equilibrio economico-finanziario nelle concessioni) </a:t>
            </a:r>
          </a:p>
          <a:p>
            <a:pPr marL="0" indent="0" eaLnBrk="1" hangingPunct="1">
              <a:buFont typeface="Wingdings 2" pitchFamily="2" charset="2"/>
              <a:buNone/>
            </a:pPr>
            <a:r>
              <a:rPr lang="it-IT" altLang="it-IT" sz="2400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1. Nei contratti di concessione …, la maggior parte dei ricavi di gestione del concessionario proviene dalla vendita dei servizi resi al mercato. Tali contratti comportano il trasferimento al concessionario del </a:t>
            </a:r>
            <a:r>
              <a:rPr lang="it-IT" altLang="it-IT" sz="2400" b="1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rischio operativo</a:t>
            </a:r>
          </a:p>
          <a:p>
            <a:pPr marL="0" indent="0" eaLnBrk="1" hangingPunct="1">
              <a:buFont typeface="Wingdings 2" pitchFamily="2" charset="2"/>
              <a:buNone/>
            </a:pPr>
            <a:endParaRPr lang="it-IT" altLang="it-IT" sz="2400" b="1" dirty="0">
              <a:ea typeface="ＭＳ Ｐゴシック" panose="020B0600070205080204" pitchFamily="34" charset="-128"/>
            </a:endParaRPr>
          </a:p>
          <a:p>
            <a:pPr marL="0" indent="0" eaLnBrk="1" hangingPunct="1">
              <a:buFont typeface="Wingdings 2" pitchFamily="2" charset="2"/>
              <a:buNone/>
            </a:pPr>
            <a:r>
              <a:rPr lang="it-IT" altLang="it-IT" sz="1800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Art. 180 c.3 (Partenariato pubblico privato) </a:t>
            </a:r>
          </a:p>
          <a:p>
            <a:pPr marL="0" indent="0" eaLnBrk="1" hangingPunct="1">
              <a:buFont typeface="Wingdings 2" pitchFamily="2" charset="2"/>
              <a:buNone/>
            </a:pPr>
            <a:r>
              <a:rPr lang="it-IT" altLang="it-IT" sz="2400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Nel contratto di partenariato pubblico privato il trasferimento del rischio in capo all'operatore economico comporta l'allocazione a quest'ultimo, oltre che del </a:t>
            </a:r>
            <a:r>
              <a:rPr lang="it-IT" altLang="it-IT" sz="2400" b="1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rischio di costruzione</a:t>
            </a:r>
            <a:r>
              <a:rPr lang="it-IT" altLang="it-IT" sz="2400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, anche del </a:t>
            </a:r>
            <a:r>
              <a:rPr lang="it-IT" altLang="it-IT" sz="2400" b="1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rischio di disponibilità </a:t>
            </a:r>
            <a:r>
              <a:rPr lang="it-IT" altLang="it-IT" sz="2400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o, nei casi di attività redditizia verso l'esterno, del </a:t>
            </a:r>
            <a:r>
              <a:rPr lang="it-IT" altLang="it-IT" sz="2400" b="1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rischio di domanda </a:t>
            </a:r>
            <a:r>
              <a:rPr lang="it-IT" altLang="it-IT" sz="2400" dirty="0">
                <a:latin typeface="Garamond" panose="02020404030301010803" pitchFamily="18" charset="0"/>
                <a:ea typeface="ＭＳ Ｐゴシック" panose="020B0600070205080204" pitchFamily="34" charset="-128"/>
              </a:rPr>
              <a:t>dei servizi resi</a:t>
            </a:r>
          </a:p>
        </p:txBody>
      </p:sp>
    </p:spTree>
    <p:extLst>
      <p:ext uri="{BB962C8B-B14F-4D97-AF65-F5344CB8AC3E}">
        <p14:creationId xmlns:p14="http://schemas.microsoft.com/office/powerpoint/2010/main" val="2280000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29389" y="539015"/>
            <a:ext cx="7714499" cy="5553810"/>
          </a:xfrm>
        </p:spPr>
        <p:txBody>
          <a:bodyPr/>
          <a:lstStyle/>
          <a:p>
            <a:pPr marL="0" indent="0">
              <a:buNone/>
            </a:pP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Ma, soprattutto occorre considerare che si tratta di rischi che devono essere adeguatamente valutati ed allocati..</a:t>
            </a:r>
          </a:p>
          <a:p>
            <a:pPr marL="0" indent="0">
              <a:buNone/>
            </a:pPr>
            <a:endParaRPr lang="it-IT" sz="24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>
              <a:buNone/>
            </a:pP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Art. 181 c. 3</a:t>
            </a:r>
          </a:p>
          <a:p>
            <a:pPr marL="0" indent="0">
              <a:buNone/>
            </a:pP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La scelta è preceduta da </a:t>
            </a:r>
            <a:r>
              <a:rPr lang="it-IT" sz="2400" b="1" dirty="0">
                <a:latin typeface="Garamond" panose="02020404030301010803" pitchFamily="18" charset="0"/>
                <a:ea typeface="ＭＳ Ｐゴシック" charset="-128"/>
              </a:rPr>
              <a:t>adeguata istruttoria </a:t>
            </a: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con riferimento all'analisi della domanda e dell'offerta, </a:t>
            </a:r>
            <a:r>
              <a:rPr lang="it-IT" sz="2400" b="1" dirty="0">
                <a:latin typeface="Garamond" panose="02020404030301010803" pitchFamily="18" charset="0"/>
                <a:ea typeface="ＭＳ Ｐゴシック" charset="-128"/>
              </a:rPr>
              <a:t>della sostenibilità economico-finanziaria e economico-sociale </a:t>
            </a: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dell'operazione, alla natura e alla intensità dei </a:t>
            </a:r>
            <a:r>
              <a:rPr lang="it-IT" sz="2400" b="1" dirty="0">
                <a:latin typeface="Garamond" panose="02020404030301010803" pitchFamily="18" charset="0"/>
                <a:ea typeface="ＭＳ Ｐゴシック" charset="-128"/>
              </a:rPr>
              <a:t>diversi rischi presenti </a:t>
            </a: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nell'operazione di partenariato, anche utilizzando tecniche di valutazione mediante strumenti di comparazione per verificare la convenienza del ricorso a forme di partenariato pubblico privato in alternativa alla realizzazione diretta tramite normali procedure di appalto</a:t>
            </a:r>
          </a:p>
        </p:txBody>
      </p:sp>
    </p:spTree>
    <p:extLst>
      <p:ext uri="{BB962C8B-B14F-4D97-AF65-F5344CB8AC3E}">
        <p14:creationId xmlns:p14="http://schemas.microsoft.com/office/powerpoint/2010/main" val="4024191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1BFD18-E58A-6341-80BB-CF0EFE5AA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033" y="438912"/>
            <a:ext cx="7987856" cy="5653913"/>
          </a:xfrm>
        </p:spPr>
        <p:txBody>
          <a:bodyPr/>
          <a:lstStyle/>
          <a:p>
            <a:pPr marL="0" indent="0" algn="ctr">
              <a:buNone/>
            </a:pPr>
            <a:r>
              <a:rPr lang="it-IT" sz="2800" dirty="0">
                <a:latin typeface="Garamond" panose="02020404030301010803" pitchFamily="18" charset="0"/>
                <a:ea typeface="ＭＳ Ｐゴシック" charset="-128"/>
              </a:rPr>
              <a:t> … e se ciò non accade ?</a:t>
            </a:r>
          </a:p>
          <a:p>
            <a:pPr marL="0" indent="0">
              <a:buNone/>
            </a:pPr>
            <a:endParaRPr lang="it-IT" sz="24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>
              <a:buNone/>
            </a:pP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«il tratto distintivo di tutte le operazioni di partenariato pubblico privato (ivi comprese la finanza di progetto e le concessioni di servizi) è costituito dal trasferimento del rischio in capo all’operatore economico, sotto il triplice profilo del rischio di costruzione, del rischio di disponibilità e del rischio di domanda dei servizi resi (la nozione di queste tre figure di rischio si trova nell’art. 3 del d.lgs. n. 50 del 2016, rispettivamente alle lettere </a:t>
            </a:r>
            <a:r>
              <a:rPr lang="it-IT" sz="2400" dirty="0" err="1">
                <a:latin typeface="Garamond" panose="02020404030301010803" pitchFamily="18" charset="0"/>
                <a:ea typeface="ＭＳ Ｐゴシック" charset="-128"/>
              </a:rPr>
              <a:t>aaa</a:t>
            </a: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, </a:t>
            </a:r>
            <a:r>
              <a:rPr lang="it-IT" sz="2400" dirty="0" err="1">
                <a:latin typeface="Garamond" panose="02020404030301010803" pitchFamily="18" charset="0"/>
                <a:ea typeface="ＭＳ Ｐゴシック" charset="-128"/>
              </a:rPr>
              <a:t>bbb</a:t>
            </a: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 e ccc).</a:t>
            </a:r>
          </a:p>
          <a:p>
            <a:pPr marL="0" indent="0">
              <a:buNone/>
            </a:pP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Laddove manchi la traslazione del rischio, </a:t>
            </a:r>
            <a:r>
              <a:rPr lang="it-IT" sz="2400" u="sng" dirty="0">
                <a:latin typeface="Garamond" panose="02020404030301010803" pitchFamily="18" charset="0"/>
                <a:ea typeface="ＭＳ Ｐゴシック" charset="-128"/>
              </a:rPr>
              <a:t>l’operazione dev’essere qualificata appalto di servizi</a:t>
            </a: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»</a:t>
            </a:r>
          </a:p>
          <a:p>
            <a:pPr marL="0" indent="0">
              <a:buNone/>
            </a:pPr>
            <a:r>
              <a:rPr lang="it-IT" sz="2400" dirty="0">
                <a:latin typeface="Garamond" panose="02020404030301010803" pitchFamily="18" charset="0"/>
                <a:ea typeface="ＭＳ Ｐゴシック" charset="-128"/>
              </a:rPr>
              <a:t>T.A.R. Milano, (Lombardia), sez. IV, 09/02/2018,  n. 386</a:t>
            </a:r>
          </a:p>
        </p:txBody>
      </p:sp>
    </p:spTree>
    <p:extLst>
      <p:ext uri="{BB962C8B-B14F-4D97-AF65-F5344CB8AC3E}">
        <p14:creationId xmlns:p14="http://schemas.microsoft.com/office/powerpoint/2010/main" val="100625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olo 1">
            <a:extLst>
              <a:ext uri="{FF2B5EF4-FFF2-40B4-BE49-F238E27FC236}">
                <a16:creationId xmlns:a16="http://schemas.microsoft.com/office/drawing/2014/main" id="{A42B5AC2-E922-F347-A676-5C8EF16D1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28663"/>
          </a:xfrm>
        </p:spPr>
        <p:txBody>
          <a:bodyPr/>
          <a:lstStyle/>
          <a:p>
            <a:pPr algn="ctr" eaLnBrk="1" hangingPunct="1"/>
            <a:r>
              <a:rPr lang="it-IT" altLang="it-IT" sz="3200" dirty="0"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rPr>
              <a:t>Ma sono solo questi i rischi da allocare correttamente ? </a:t>
            </a:r>
          </a:p>
        </p:txBody>
      </p:sp>
      <p:sp>
        <p:nvSpPr>
          <p:cNvPr id="31746" name="Segnaposto contenuto 2">
            <a:extLst>
              <a:ext uri="{FF2B5EF4-FFF2-40B4-BE49-F238E27FC236}">
                <a16:creationId xmlns:a16="http://schemas.microsoft.com/office/drawing/2014/main" id="{372B6104-425D-1244-8330-91C5B301A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463" y="1543050"/>
            <a:ext cx="7583487" cy="4494213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Dalle Linee Guida </a:t>
            </a:r>
            <a:r>
              <a:rPr lang="it-IT" altLang="it-IT" sz="2400" dirty="0" err="1">
                <a:latin typeface="Garamond" panose="02020404030301010803" pitchFamily="18" charset="0"/>
                <a:ea typeface="ＭＳ Ｐゴシック" charset="-128"/>
              </a:rPr>
              <a:t>Anac</a:t>
            </a: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 n. 9, ad esempio,: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endParaRPr lang="it-IT" altLang="it-IT" sz="2400" dirty="0">
              <a:latin typeface="Garamond" panose="02020404030301010803" pitchFamily="18" charset="0"/>
              <a:ea typeface="ＭＳ Ｐゴシック" charset="-128"/>
            </a:endParaRP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rischio di </a:t>
            </a:r>
            <a:r>
              <a:rPr lang="it-IT" altLang="it-IT" sz="2400" dirty="0" err="1">
                <a:latin typeface="Garamond" panose="02020404030301010803" pitchFamily="18" charset="0"/>
                <a:ea typeface="ＭＳ Ｐゴシック" charset="-128"/>
              </a:rPr>
              <a:t>commissionamento</a:t>
            </a: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, ossia il rischio che l’opera non riceva il consenso, da parte di altri soggetti pubblici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rischio amministrativo, connesso al notevole ritardo o al diniego nel rilascio di autorizzazioni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rischio espropri, rischio ambientale e/o archeologico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rischio normativo-politico-regolamentare, rischio di interferenze</a:t>
            </a:r>
          </a:p>
        </p:txBody>
      </p:sp>
    </p:spTree>
    <p:extLst>
      <p:ext uri="{BB962C8B-B14F-4D97-AF65-F5344CB8AC3E}">
        <p14:creationId xmlns:p14="http://schemas.microsoft.com/office/powerpoint/2010/main" val="342286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contenuto 2">
            <a:extLst>
              <a:ext uri="{FF2B5EF4-FFF2-40B4-BE49-F238E27FC236}">
                <a16:creationId xmlns:a16="http://schemas.microsoft.com/office/drawing/2014/main" id="{21B111C7-44DF-844F-8362-6C96C6B11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013" y="500514"/>
            <a:ext cx="7900937" cy="553675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it-IT" altLang="it-IT" sz="3200" dirty="0">
                <a:latin typeface="Garamond" panose="02020404030301010803" pitchFamily="18" charset="0"/>
                <a:ea typeface="ＭＳ Ｐゴシック" charset="-128"/>
              </a:rPr>
              <a:t>La matrice dei rischi</a:t>
            </a:r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endParaRPr lang="it-IT" altLang="it-IT" sz="2400" dirty="0">
              <a:latin typeface="Garamond" panose="02020404030301010803" pitchFamily="18" charset="0"/>
              <a:ea typeface="ＭＳ Ｐゴシック" charset="-128"/>
            </a:endParaRP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Art. 181 c. 2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Le amministrazioni aggiudicatrici provvedono all'affidamento dei contratti ponendo a base di gara il progetto definitivo e uno schema di contratto e di piano economico finanziario, che disciplinino </a:t>
            </a:r>
            <a:r>
              <a:rPr lang="it-IT" altLang="it-IT" sz="2400" u="sng" dirty="0">
                <a:latin typeface="Garamond" panose="02020404030301010803" pitchFamily="18" charset="0"/>
                <a:ea typeface="ＭＳ Ｐゴシック" charset="-128"/>
              </a:rPr>
              <a:t>l'allocazione dei rischi </a:t>
            </a:r>
            <a:r>
              <a:rPr lang="it-IT" altLang="it-IT" sz="2400" dirty="0">
                <a:latin typeface="Garamond" panose="02020404030301010803" pitchFamily="18" charset="0"/>
                <a:ea typeface="ＭＳ Ｐゴシック" charset="-128"/>
              </a:rPr>
              <a:t>tra amministrazione aggiudicatrice e operatore economico</a:t>
            </a:r>
          </a:p>
        </p:txBody>
      </p:sp>
    </p:spTree>
    <p:extLst>
      <p:ext uri="{BB962C8B-B14F-4D97-AF65-F5344CB8AC3E}">
        <p14:creationId xmlns:p14="http://schemas.microsoft.com/office/powerpoint/2010/main" val="10858951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Green">
  <a:themeElements>
    <a:clrScheme name="Gre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re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re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3959</TotalTime>
  <Words>1211</Words>
  <Application>Microsoft Macintosh PowerPoint</Application>
  <PresentationFormat>Presentazione su schermo (4:3)</PresentationFormat>
  <Paragraphs>93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4" baseType="lpstr">
      <vt:lpstr>ＭＳ Ｐゴシック</vt:lpstr>
      <vt:lpstr>Arial</vt:lpstr>
      <vt:lpstr>Garamond</vt:lpstr>
      <vt:lpstr>Times New Roman</vt:lpstr>
      <vt:lpstr>Wingdings</vt:lpstr>
      <vt:lpstr>Wingdings 2</vt:lpstr>
      <vt:lpstr>Green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Ma sono solo questi i rischi da allocare correttamente ?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Critiche e criticità</vt:lpstr>
      <vt:lpstr>Presentazione standard di PowerPoint</vt:lpstr>
      <vt:lpstr>Presentazione standard di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Law Aspects of Cross-border Mergers  in the EU        Reinhard Ege</dc:title>
  <dc:creator>Helen Mawdsley</dc:creator>
  <cp:lastModifiedBy>Antonio Giacalone</cp:lastModifiedBy>
  <cp:revision>364</cp:revision>
  <cp:lastPrinted>2015-10-26T17:54:52Z</cp:lastPrinted>
  <dcterms:created xsi:type="dcterms:W3CDTF">2013-06-04T12:06:16Z</dcterms:created>
  <dcterms:modified xsi:type="dcterms:W3CDTF">2018-10-01T13:37:36Z</dcterms:modified>
</cp:coreProperties>
</file>